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24" autoAdjust="0"/>
  </p:normalViewPr>
  <p:slideViewPr>
    <p:cSldViewPr>
      <p:cViewPr varScale="1">
        <p:scale>
          <a:sx n="41" d="100"/>
          <a:sy n="41" d="100"/>
        </p:scale>
        <p:origin x="-13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9" name="Organigramme : Processu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rganigramme : Processu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eurs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A221F6F-BA7E-42C7-8F72-32F087EF801F}" type="datetimeFigureOut">
              <a:rPr lang="fr-FR" smtClean="0"/>
              <a:pPr/>
              <a:t>22/10/2014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55A8846-CF82-4746-BD8F-BBDCC67F15A2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85852" y="1142984"/>
            <a:ext cx="7429552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Relaxed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L’ENSEIGNEMENT </a:t>
            </a:r>
          </a:p>
          <a:p>
            <a:pPr algn="ctr"/>
            <a:r>
              <a:rPr lang="fr-FR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 Français AU GABON</a:t>
            </a:r>
            <a:endParaRPr lang="fr-FR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1538" y="5143512"/>
            <a:ext cx="66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  <a:sym typeface="Wingdings"/>
              </a:rPr>
              <a:t> s</a:t>
            </a:r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’articule autour de cinq points</a:t>
            </a:r>
            <a:endParaRPr lang="fr-FR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>
            <a:off x="1357290" y="1643050"/>
            <a:ext cx="6572296" cy="3500462"/>
          </a:xfrm>
          <a:prstGeom prst="ellipse">
            <a:avLst/>
          </a:prstGeom>
          <a:noFill/>
          <a:ln w="63500" cmpd="db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2" name="Ellipse 1"/>
          <p:cNvSpPr/>
          <p:nvPr/>
        </p:nvSpPr>
        <p:spPr>
          <a:xfrm>
            <a:off x="1071538" y="3357562"/>
            <a:ext cx="2000264" cy="2037600"/>
          </a:xfrm>
          <a:prstGeom prst="ellipse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accent1"/>
                </a:solidFill>
              </a:rPr>
              <a:t>Programme et enseignement du français au Gabon</a:t>
            </a:r>
            <a:endParaRPr lang="fr-FR" sz="1400" b="1" dirty="0">
              <a:solidFill>
                <a:schemeClr val="accent1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4357686" y="4071942"/>
            <a:ext cx="2037600" cy="2037600"/>
          </a:xfrm>
          <a:prstGeom prst="ellipse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accent1"/>
                </a:solidFill>
              </a:rPr>
              <a:t>Activités de la classe  de français</a:t>
            </a:r>
            <a:endParaRPr lang="fr-FR" sz="1400" b="1" dirty="0">
              <a:solidFill>
                <a:schemeClr val="accent1"/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4643438" y="857232"/>
            <a:ext cx="1724400" cy="1724400"/>
          </a:xfrm>
          <a:prstGeom prst="ellipse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accent1"/>
                </a:solidFill>
              </a:rPr>
              <a:t>Actions</a:t>
            </a:r>
            <a:endParaRPr lang="fr-FR" sz="1400" b="1" dirty="0">
              <a:solidFill>
                <a:schemeClr val="accent1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1857356" y="1071546"/>
            <a:ext cx="1725752" cy="1724400"/>
          </a:xfrm>
          <a:prstGeom prst="ellipse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accent1"/>
                </a:solidFill>
              </a:rPr>
              <a:t>Contexte</a:t>
            </a:r>
            <a:endParaRPr lang="fr-FR" sz="1400" b="1" dirty="0">
              <a:solidFill>
                <a:schemeClr val="accent1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6858016" y="2285992"/>
            <a:ext cx="1724400" cy="1724400"/>
          </a:xfrm>
          <a:prstGeom prst="ellipse">
            <a:avLst/>
          </a:prstGeom>
          <a:effectLst>
            <a:outerShdw blurRad="50800" dist="38100" dir="2700000" algn="tl" rotWithShape="0">
              <a:schemeClr val="accent4">
                <a:lumMod val="60000"/>
                <a:lumOff val="4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solidFill>
                  <a:schemeClr val="accent1"/>
                </a:solidFill>
              </a:rPr>
              <a:t>Problèmes</a:t>
            </a:r>
            <a:endParaRPr lang="fr-FR" sz="1400" b="1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00430" y="2857496"/>
            <a:ext cx="2428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RingOutsid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cs typeface="Times New Roman" pitchFamily="18" charset="0"/>
              </a:rPr>
              <a:t>L’ENSEIGNEMENT DU Français AU GABON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oneTexte 16"/>
          <p:cNvSpPr txBox="1"/>
          <p:nvPr/>
        </p:nvSpPr>
        <p:spPr>
          <a:xfrm>
            <a:off x="214282" y="642918"/>
            <a:ext cx="2214546" cy="2677656"/>
          </a:xfrm>
          <a:prstGeom prst="rect">
            <a:avLst/>
          </a:prstGeom>
          <a:solidFill>
            <a:srgbClr val="FFFF99"/>
          </a:solidFill>
          <a:ln cmpd="sng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u="sng" dirty="0" smtClean="0">
                <a:latin typeface="Times New Roman" pitchFamily="18" charset="0"/>
                <a:cs typeface="Times New Roman" pitchFamily="18" charset="0"/>
              </a:rPr>
              <a:t>Contexte</a:t>
            </a:r>
          </a:p>
          <a:p>
            <a:pPr algn="ctr"/>
            <a:endParaRPr lang="fr-FR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Pays d’Afrique centrale</a:t>
            </a:r>
          </a:p>
          <a:p>
            <a:pPr>
              <a:buFontTx/>
              <a:buChar char="-"/>
            </a:pP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 le français a le statut de langue première</a:t>
            </a:r>
          </a:p>
          <a:p>
            <a:pPr>
              <a:buFontTx/>
              <a:buChar char="-"/>
            </a:pP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 environ 1500 enseignants de français</a:t>
            </a:r>
          </a:p>
          <a:p>
            <a:pPr>
              <a:buFontTx/>
              <a:buChar char="-"/>
            </a:pP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 système éducatif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 sous le modèle de la France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-toutes les disciplines sont enseignées en français</a:t>
            </a:r>
          </a:p>
          <a:p>
            <a:endParaRPr lang="fr-FR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214282" y="4429132"/>
            <a:ext cx="2214546" cy="2246769"/>
          </a:xfrm>
          <a:prstGeom prst="rect">
            <a:avLst/>
          </a:prstGeom>
          <a:solidFill>
            <a:srgbClr val="FFFF99"/>
          </a:solidFill>
          <a:ln cmpd="sng"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u="sng" dirty="0" smtClean="0">
                <a:latin typeface="Times New Roman" pitchFamily="18" charset="0"/>
                <a:cs typeface="Times New Roman" pitchFamily="18" charset="0"/>
              </a:rPr>
              <a:t>Programme</a:t>
            </a:r>
          </a:p>
          <a:p>
            <a:pPr algn="ctr"/>
            <a:endParaRPr lang="fr-FR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 Conçus par des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Inspecteurs de français gabonais </a:t>
            </a:r>
          </a:p>
          <a:p>
            <a:pPr>
              <a:buFontTx/>
              <a:buChar char="-"/>
            </a:pP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objectif: former le sujet apprenant à travers des activités cognitives, relationnelle et réflexibles.</a:t>
            </a:r>
          </a:p>
          <a:p>
            <a:endParaRPr lang="fr-FR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3357554" y="4429132"/>
            <a:ext cx="2214578" cy="2246769"/>
          </a:xfrm>
          <a:prstGeom prst="rect">
            <a:avLst/>
          </a:prstGeom>
          <a:solidFill>
            <a:srgbClr val="FFFF99"/>
          </a:solidFill>
          <a:ln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u="sng" dirty="0" smtClean="0">
                <a:latin typeface="Times New Roman" pitchFamily="18" charset="0"/>
                <a:cs typeface="Times New Roman" pitchFamily="18" charset="0"/>
              </a:rPr>
              <a:t>Activités</a:t>
            </a:r>
          </a:p>
          <a:p>
            <a:pPr algn="ctr"/>
            <a:endParaRPr lang="fr-FR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fr-FR" sz="1400" baseline="30000" dirty="0" smtClean="0">
                <a:latin typeface="Times New Roman" pitchFamily="18" charset="0"/>
                <a:cs typeface="Times New Roman" pitchFamily="18" charset="0"/>
              </a:rPr>
              <a:t>1er</a:t>
            </a: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 cycle: activités axées sur les disciplines linguistiques</a:t>
            </a:r>
          </a:p>
          <a:p>
            <a:endParaRPr lang="fr-FR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fr-FR" sz="1400" baseline="30000" dirty="0" smtClean="0"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 cycle: activités privilégiant les disciplines littéraires</a:t>
            </a:r>
          </a:p>
          <a:p>
            <a:endParaRPr lang="fr-FR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6715140" y="4429132"/>
            <a:ext cx="2071702" cy="2246769"/>
          </a:xfrm>
          <a:prstGeom prst="rect">
            <a:avLst/>
          </a:prstGeom>
          <a:solidFill>
            <a:srgbClr val="FFFF99"/>
          </a:solidFill>
          <a:ln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u="sng" dirty="0" smtClean="0">
                <a:latin typeface="Times New Roman" pitchFamily="18" charset="0"/>
                <a:cs typeface="Times New Roman" pitchFamily="18" charset="0"/>
              </a:rPr>
              <a:t>Problèmes</a:t>
            </a:r>
          </a:p>
          <a:p>
            <a:pPr algn="ctr"/>
            <a:endParaRPr lang="fr-FR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Le sujet élève se présente comme un figurant. 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-activité mécanique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-cour magistral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-rapports conflictuels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-détournement vers d’autres disciplines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-échec scolaire</a:t>
            </a:r>
            <a:endParaRPr lang="fr-FR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6786578" y="714356"/>
            <a:ext cx="2071702" cy="2462213"/>
          </a:xfrm>
          <a:prstGeom prst="rect">
            <a:avLst/>
          </a:prstGeom>
          <a:solidFill>
            <a:srgbClr val="FFFF99"/>
          </a:solidFill>
          <a:ln>
            <a:solidFill>
              <a:schemeClr val="accent2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b="1" u="sng" dirty="0" smtClean="0">
                <a:latin typeface="Times New Roman" pitchFamily="18" charset="0"/>
                <a:cs typeface="Times New Roman" pitchFamily="18" charset="0"/>
              </a:rPr>
              <a:t>Actions</a:t>
            </a:r>
          </a:p>
          <a:p>
            <a:pPr algn="ctr"/>
            <a:endParaRPr lang="fr-FR" sz="14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-Introduction de la lecture littéraire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-travail sur le triangle didactique</a:t>
            </a:r>
          </a:p>
          <a:p>
            <a:r>
              <a:rPr lang="fr-FR" sz="1400" dirty="0" smtClean="0">
                <a:latin typeface="Times New Roman" pitchFamily="18" charset="0"/>
                <a:cs typeface="Times New Roman" pitchFamily="18" charset="0"/>
              </a:rPr>
              <a:t>-renouvellement du dispositif d’enseignement du français</a:t>
            </a:r>
          </a:p>
          <a:p>
            <a:endParaRPr lang="fr-FR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6" name="Groupe 35"/>
          <p:cNvGrpSpPr/>
          <p:nvPr/>
        </p:nvGrpSpPr>
        <p:grpSpPr>
          <a:xfrm>
            <a:off x="2285984" y="1428736"/>
            <a:ext cx="3887386" cy="2410256"/>
            <a:chOff x="2285984" y="1285860"/>
            <a:chExt cx="3887386" cy="2410256"/>
          </a:xfrm>
          <a:solidFill>
            <a:schemeClr val="accent2"/>
          </a:solidFill>
        </p:grpSpPr>
        <p:sp>
          <p:nvSpPr>
            <p:cNvPr id="32" name="Triangle isocèle 31"/>
            <p:cNvSpPr/>
            <p:nvPr/>
          </p:nvSpPr>
          <p:spPr>
            <a:xfrm>
              <a:off x="3428992" y="1643050"/>
              <a:ext cx="2000264" cy="1928826"/>
            </a:xfrm>
            <a:prstGeom prst="triangle">
              <a:avLst/>
            </a:prstGeom>
            <a:grpFill/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4071934" y="1285860"/>
              <a:ext cx="755335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>
                  <a:latin typeface="Times New Roman" pitchFamily="18" charset="0"/>
                  <a:cs typeface="Times New Roman" pitchFamily="18" charset="0"/>
                </a:rPr>
                <a:t>Savoir</a:t>
              </a:r>
              <a:endParaRPr lang="fr-FR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5429256" y="3357562"/>
              <a:ext cx="744114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>
                  <a:latin typeface="Times New Roman" pitchFamily="18" charset="0"/>
                  <a:cs typeface="Times New Roman" pitchFamily="18" charset="0"/>
                </a:rPr>
                <a:t>Elèves</a:t>
              </a:r>
              <a:endParaRPr lang="fr-FR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ZoneTexte 34"/>
            <p:cNvSpPr txBox="1"/>
            <p:nvPr/>
          </p:nvSpPr>
          <p:spPr>
            <a:xfrm>
              <a:off x="2285984" y="3357562"/>
              <a:ext cx="1165704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fr-FR" sz="1600" b="1" dirty="0" smtClean="0">
                  <a:latin typeface="Times New Roman" pitchFamily="18" charset="0"/>
                  <a:cs typeface="Times New Roman" pitchFamily="18" charset="0"/>
                </a:rPr>
                <a:t>Enseignant</a:t>
              </a:r>
              <a:endParaRPr lang="fr-FR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714348" y="0"/>
            <a:ext cx="7429552" cy="707886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  <a:scene3d>
              <a:camera prst="perspectiveRelaxed" fov="2700000">
                <a:rot lat="0" lon="0" rev="0"/>
              </a:camera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L’ENSEIGNEMENT </a:t>
            </a:r>
          </a:p>
          <a:p>
            <a:pPr algn="ctr"/>
            <a:r>
              <a:rPr lang="fr-FR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 Français AU GABON</a:t>
            </a:r>
            <a:endParaRPr lang="fr-FR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 animBg="1"/>
      <p:bldP spid="28" grpId="0" animBg="1"/>
      <p:bldP spid="29" grpId="0" animBg="1"/>
      <p:bldP spid="30" grpId="0" animBg="1"/>
      <p:bldP spid="3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Rotond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</TotalTime>
  <Words>167</Words>
  <Application>Microsoft Office PowerPoint</Application>
  <PresentationFormat>Affichage à l'écran (4:3)</PresentationFormat>
  <Paragraphs>45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Solstice</vt:lpstr>
      <vt:lpstr>Diapositive 1</vt:lpstr>
      <vt:lpstr>Diapositive 2</vt:lpstr>
      <vt:lpstr>Diapositive 3</vt:lpstr>
    </vt:vector>
  </TitlesOfParts>
  <Company>BOUYGUES-CONSTRUCTION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STRUCTIS</dc:creator>
  <cp:lastModifiedBy>XXX</cp:lastModifiedBy>
  <cp:revision>62</cp:revision>
  <dcterms:created xsi:type="dcterms:W3CDTF">2014-10-18T18:10:36Z</dcterms:created>
  <dcterms:modified xsi:type="dcterms:W3CDTF">2014-10-22T21:26:58Z</dcterms:modified>
</cp:coreProperties>
</file>