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587" r:id="rId2"/>
    <p:sldId id="772" r:id="rId3"/>
    <p:sldId id="800" r:id="rId4"/>
    <p:sldId id="993" r:id="rId5"/>
    <p:sldId id="857" r:id="rId6"/>
    <p:sldId id="359" r:id="rId7"/>
    <p:sldId id="944" r:id="rId8"/>
    <p:sldId id="946" r:id="rId9"/>
    <p:sldId id="377" r:id="rId10"/>
    <p:sldId id="947" r:id="rId11"/>
    <p:sldId id="948" r:id="rId12"/>
    <p:sldId id="445" r:id="rId13"/>
    <p:sldId id="894" r:id="rId14"/>
    <p:sldId id="994" r:id="rId15"/>
    <p:sldId id="925" r:id="rId16"/>
    <p:sldId id="949" r:id="rId17"/>
    <p:sldId id="950" r:id="rId18"/>
    <p:sldId id="956" r:id="rId19"/>
    <p:sldId id="991" r:id="rId20"/>
    <p:sldId id="981" r:id="rId21"/>
    <p:sldId id="982" r:id="rId22"/>
    <p:sldId id="965" r:id="rId23"/>
    <p:sldId id="957" r:id="rId24"/>
    <p:sldId id="967" r:id="rId25"/>
    <p:sldId id="954" r:id="rId26"/>
    <p:sldId id="983" r:id="rId27"/>
    <p:sldId id="958" r:id="rId28"/>
    <p:sldId id="966" r:id="rId29"/>
    <p:sldId id="959" r:id="rId30"/>
    <p:sldId id="960" r:id="rId31"/>
    <p:sldId id="962" r:id="rId32"/>
    <p:sldId id="961" r:id="rId33"/>
    <p:sldId id="969" r:id="rId34"/>
    <p:sldId id="963" r:id="rId35"/>
    <p:sldId id="964" r:id="rId36"/>
    <p:sldId id="992" r:id="rId37"/>
    <p:sldId id="995" r:id="rId38"/>
    <p:sldId id="968" r:id="rId39"/>
    <p:sldId id="970" r:id="rId40"/>
    <p:sldId id="980" r:id="rId41"/>
    <p:sldId id="984" r:id="rId42"/>
    <p:sldId id="955" r:id="rId43"/>
    <p:sldId id="971" r:id="rId44"/>
    <p:sldId id="972" r:id="rId45"/>
    <p:sldId id="974" r:id="rId46"/>
    <p:sldId id="973" r:id="rId47"/>
    <p:sldId id="975" r:id="rId48"/>
    <p:sldId id="985" r:id="rId49"/>
    <p:sldId id="976" r:id="rId50"/>
    <p:sldId id="986" r:id="rId51"/>
    <p:sldId id="977" r:id="rId52"/>
    <p:sldId id="978" r:id="rId53"/>
    <p:sldId id="979" r:id="rId54"/>
    <p:sldId id="990" r:id="rId55"/>
    <p:sldId id="987" r:id="rId56"/>
    <p:sldId id="988" r:id="rId57"/>
    <p:sldId id="996" r:id="rId58"/>
    <p:sldId id="997" r:id="rId59"/>
    <p:sldId id="998" r:id="rId60"/>
    <p:sldId id="999" r:id="rId61"/>
    <p:sldId id="1000" r:id="rId62"/>
    <p:sldId id="1001" r:id="rId63"/>
    <p:sldId id="1002" r:id="rId64"/>
    <p:sldId id="1003" r:id="rId65"/>
    <p:sldId id="1004" r:id="rId66"/>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AE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773" autoAdjust="0"/>
    <p:restoredTop sz="93740" autoAdjust="0"/>
  </p:normalViewPr>
  <p:slideViewPr>
    <p:cSldViewPr>
      <p:cViewPr>
        <p:scale>
          <a:sx n="66" d="100"/>
          <a:sy n="66" d="100"/>
        </p:scale>
        <p:origin x="-126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200"/>
            </a:lvl1pPr>
          </a:lstStyle>
          <a:p>
            <a:pPr>
              <a:defRPr/>
            </a:pPr>
            <a:endParaRPr lang="fr-FR"/>
          </a:p>
        </p:txBody>
      </p:sp>
      <p:sp>
        <p:nvSpPr>
          <p:cNvPr id="57347"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fr-FR"/>
          </a:p>
        </p:txBody>
      </p:sp>
      <p:sp>
        <p:nvSpPr>
          <p:cNvPr id="1474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7349"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57350"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defRPr sz="1200"/>
            </a:lvl1pPr>
          </a:lstStyle>
          <a:p>
            <a:pPr>
              <a:defRPr/>
            </a:pPr>
            <a:endParaRPr lang="fr-FR"/>
          </a:p>
        </p:txBody>
      </p:sp>
      <p:sp>
        <p:nvSpPr>
          <p:cNvPr id="57351"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a:lvl1pPr>
          </a:lstStyle>
          <a:p>
            <a:pPr>
              <a:defRPr/>
            </a:pPr>
            <a:fld id="{70F9025D-09B9-4882-B38C-229A2A37DD5F}" type="slidenum">
              <a:rPr lang="fr-FR"/>
              <a:pPr>
                <a:defRPr/>
              </a:pPr>
              <a:t>‹N°›</a:t>
            </a:fld>
            <a:endParaRPr lang="fr-FR"/>
          </a:p>
        </p:txBody>
      </p:sp>
    </p:spTree>
    <p:extLst>
      <p:ext uri="{BB962C8B-B14F-4D97-AF65-F5344CB8AC3E}">
        <p14:creationId xmlns:p14="http://schemas.microsoft.com/office/powerpoint/2010/main" xmlns="" val="327514584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30A08B-68E6-4699-AD0B-C7D9102C294C}" type="slidenum">
              <a:rPr lang="fr-FR"/>
              <a:pPr/>
              <a:t>8</a:t>
            </a:fld>
            <a:endParaRPr lang="fr-FR"/>
          </a:p>
        </p:txBody>
      </p:sp>
      <p:sp>
        <p:nvSpPr>
          <p:cNvPr id="1123330" name="Rectangle 2"/>
          <p:cNvSpPr>
            <a:spLocks noGrp="1" noRot="1" noChangeAspect="1" noChangeArrowheads="1" noTextEdit="1"/>
          </p:cNvSpPr>
          <p:nvPr>
            <p:ph type="sldImg"/>
          </p:nvPr>
        </p:nvSpPr>
        <p:spPr>
          <a:ln/>
        </p:spPr>
      </p:sp>
      <p:sp>
        <p:nvSpPr>
          <p:cNvPr id="1123331" name="Rectangle 3"/>
          <p:cNvSpPr>
            <a:spLocks noGrp="1" noChangeArrowheads="1"/>
          </p:cNvSpPr>
          <p:nvPr>
            <p:ph type="body" idx="1"/>
          </p:nvPr>
        </p:nvSpPr>
        <p:spPr/>
        <p:txBody>
          <a:bodyPr/>
          <a:lstStyle/>
          <a:p>
            <a:r>
              <a:rPr lang="fr-FR" i="1" dirty="0"/>
              <a:t>Bruegel La parabole des aveugles</a:t>
            </a:r>
            <a:r>
              <a:rPr lang="fr-FR" dirty="0"/>
              <a:t>, 1568</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8C0E0D-61A7-4760-8993-948BD4FCBE55}" type="slidenum">
              <a:rPr lang="fr-FR"/>
              <a:pPr/>
              <a:t>15</a:t>
            </a:fld>
            <a:endParaRPr lang="fr-FR"/>
          </a:p>
        </p:txBody>
      </p:sp>
      <p:sp>
        <p:nvSpPr>
          <p:cNvPr id="620546" name="Rectangle 2"/>
          <p:cNvSpPr>
            <a:spLocks noGrp="1" noRot="1" noChangeAspect="1" noChangeArrowheads="1" noTextEdit="1"/>
          </p:cNvSpPr>
          <p:nvPr>
            <p:ph type="sldImg"/>
          </p:nvPr>
        </p:nvSpPr>
        <p:spPr>
          <a:ln/>
        </p:spPr>
      </p:sp>
      <p:sp>
        <p:nvSpPr>
          <p:cNvPr id="620547" name="Rectangle 3"/>
          <p:cNvSpPr>
            <a:spLocks noGrp="1" noChangeArrowheads="1"/>
          </p:cNvSpPr>
          <p:nvPr>
            <p:ph type="body" idx="1"/>
          </p:nvPr>
        </p:nvSpPr>
        <p:spPr/>
        <p:txBody>
          <a:bodyPr/>
          <a:lstStyle/>
          <a:p>
            <a:r>
              <a:rPr lang="fr-FR" dirty="0"/>
              <a:t>Bruegel le retour du troupeau </a:t>
            </a:r>
            <a:r>
              <a:rPr lang="fr-FR" dirty="0" smtClean="0"/>
              <a:t>automne 1565 </a:t>
            </a:r>
            <a:r>
              <a:rPr lang="nn-NO" dirty="0" smtClean="0"/>
              <a:t>117 x 159 cm</a:t>
            </a:r>
            <a:r>
              <a:rPr lang="nn-NO" baseline="0" dirty="0" smtClean="0"/>
              <a:t> </a:t>
            </a:r>
            <a:r>
              <a:rPr lang="nn-NO" dirty="0" smtClean="0"/>
              <a:t>Kunsthistorisches Museum, Vienna, Austria </a:t>
            </a:r>
          </a:p>
          <a:p>
            <a:endParaRPr lang="fr-F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6BD512AF-0EF4-4F39-9334-6EE1DB9B1E36}"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D6F49E5F-B7D3-44AC-A768-588FA667BB79}"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5CDC1490-3CEC-4926-AD1D-4958CBB527FC}"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050B204D-86A0-49E2-9C19-00A99C58460C}"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fld id="{7AA360A5-B575-415B-AC8C-10840DE47C69}"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DDB4667E-B6FB-446D-99CE-2291052BC69D}"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fld id="{9FA56A6E-173F-4C67-8F7B-411B557F516A}"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732F186C-D622-42AF-AD80-918B66958EA4}"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39017F0B-EE6B-4A65-9C5C-B5E7C3AC5AA2}"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4F44C041-BAD9-4250-8ABA-92F62A746728}"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97D79C14-DDB3-4F3B-9CDD-E2093C063F9B}" type="slidenum">
              <a:rPr lang="fr-FR"/>
              <a:pPr>
                <a:defRP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457200" y="274638"/>
            <a:ext cx="8229600" cy="5851525"/>
          </a:xfrm>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E25A9DA3-49E3-4AF3-8CA9-66C58C303902}"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lvl1pPr>
          </a:lstStyle>
          <a:p>
            <a:pPr>
              <a:defRPr/>
            </a:pPr>
            <a:endParaRPr 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fr-F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lvl1pPr>
          </a:lstStyle>
          <a:p>
            <a:pPr>
              <a:defRPr/>
            </a:pPr>
            <a:fld id="{0CD4AD61-0AB3-4D80-93EE-D2AFD20AD57C}"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thypott-art.com/process/upload/75452ee9c17fb8baafec66f6d8ea3ea8.jp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050" name="Rectangle 3"/>
          <p:cNvSpPr>
            <a:spLocks noGrp="1" noChangeArrowheads="1"/>
          </p:cNvSpPr>
          <p:nvPr>
            <p:ph type="body" idx="1"/>
          </p:nvPr>
        </p:nvSpPr>
        <p:spPr>
          <a:xfrm>
            <a:off x="468312" y="1340768"/>
            <a:ext cx="8218487" cy="4785395"/>
          </a:xfrm>
        </p:spPr>
        <p:txBody>
          <a:bodyPr/>
          <a:lstStyle/>
          <a:p>
            <a:endParaRPr lang="fr-FR" sz="4800" dirty="0" smtClean="0"/>
          </a:p>
          <a:p>
            <a:pPr>
              <a:buNone/>
            </a:pPr>
            <a:r>
              <a:rPr lang="fr-FR" sz="4800" dirty="0" smtClean="0"/>
              <a:t>	De la </a:t>
            </a:r>
            <a:r>
              <a:rPr lang="fr-FR" sz="4800" i="1" dirty="0" smtClean="0"/>
              <a:t>lecture </a:t>
            </a:r>
            <a:r>
              <a:rPr lang="fr-FR" sz="4800" dirty="0" smtClean="0"/>
              <a:t>de la peinture à celle de la littérature : la possibilité d’un </a:t>
            </a:r>
            <a:r>
              <a:rPr lang="fr-FR" sz="4800" i="1" dirty="0" smtClean="0"/>
              <a:t>détour pédagogique</a:t>
            </a:r>
            <a:r>
              <a:rPr lang="fr-FR" sz="4800" dirty="0" smtClean="0"/>
              <a:t> ?</a:t>
            </a:r>
          </a:p>
        </p:txBody>
      </p:sp>
      <p:sp>
        <p:nvSpPr>
          <p:cNvPr id="2051" name="Text Box 4"/>
          <p:cNvSpPr txBox="1">
            <a:spLocks noChangeArrowheads="1"/>
          </p:cNvSpPr>
          <p:nvPr/>
        </p:nvSpPr>
        <p:spPr bwMode="auto">
          <a:xfrm>
            <a:off x="323850" y="6165850"/>
            <a:ext cx="8569325" cy="366713"/>
          </a:xfrm>
          <a:prstGeom prst="rect">
            <a:avLst/>
          </a:prstGeom>
          <a:noFill/>
          <a:ln w="9525">
            <a:noFill/>
            <a:miter lim="800000"/>
            <a:headEnd/>
            <a:tailEnd/>
          </a:ln>
        </p:spPr>
        <p:txBody>
          <a:bodyPr>
            <a:spAutoFit/>
          </a:bodyPr>
          <a:lstStyle/>
          <a:p>
            <a:pPr algn="ctr">
              <a:spcBef>
                <a:spcPct val="50000"/>
              </a:spcBef>
            </a:pPr>
            <a:r>
              <a:rPr lang="fr-FR" dirty="0"/>
              <a:t>Marie-Sylvie Claude, IUFM de l’académie de Créteil, U-PEC</a:t>
            </a:r>
            <a:r>
              <a:rPr lang="fr-FR" dirty="0" smtClean="0"/>
              <a:t>. ESCOL CIRCEFT</a:t>
            </a:r>
            <a:endParaRPr lang="fr-FR" dirty="0"/>
          </a:p>
        </p:txBody>
      </p:sp>
      <p:pic>
        <p:nvPicPr>
          <p:cNvPr id="2052" name="Picture 8" descr="IUFM_CRETEIL_rvb-01"/>
          <p:cNvPicPr>
            <a:picLocks noChangeAspect="1" noChangeArrowheads="1"/>
          </p:cNvPicPr>
          <p:nvPr/>
        </p:nvPicPr>
        <p:blipFill>
          <a:blip r:embed="rId2" cstate="print"/>
          <a:srcRect/>
          <a:stretch>
            <a:fillRect/>
          </a:stretch>
        </p:blipFill>
        <p:spPr bwMode="auto">
          <a:xfrm>
            <a:off x="468313" y="333375"/>
            <a:ext cx="1905000" cy="895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body" idx="1"/>
          </p:nvPr>
        </p:nvSpPr>
        <p:spPr>
          <a:xfrm>
            <a:off x="179388" y="333375"/>
            <a:ext cx="8496300" cy="6191250"/>
          </a:xfrm>
        </p:spPr>
        <p:txBody>
          <a:bodyPr/>
          <a:lstStyle/>
          <a:p>
            <a:pPr>
              <a:lnSpc>
                <a:spcPct val="80000"/>
              </a:lnSpc>
              <a:buNone/>
            </a:pPr>
            <a:r>
              <a:rPr lang="fr-FR" sz="2800" dirty="0" smtClean="0"/>
              <a:t>	</a:t>
            </a:r>
          </a:p>
          <a:p>
            <a:pPr>
              <a:lnSpc>
                <a:spcPct val="80000"/>
              </a:lnSpc>
              <a:buNone/>
            </a:pPr>
            <a:r>
              <a:rPr lang="fr-FR" sz="2800" dirty="0" smtClean="0"/>
              <a:t>	</a:t>
            </a:r>
          </a:p>
          <a:p>
            <a:pPr>
              <a:lnSpc>
                <a:spcPct val="80000"/>
              </a:lnSpc>
              <a:buNone/>
            </a:pPr>
            <a:r>
              <a:rPr lang="fr-FR" sz="2800" dirty="0" smtClean="0"/>
              <a:t>	Programmes de collège (Bulletin officiel du 28 août 2008):</a:t>
            </a:r>
          </a:p>
          <a:p>
            <a:pPr eaLnBrk="1" hangingPunct="1">
              <a:lnSpc>
                <a:spcPct val="80000"/>
              </a:lnSpc>
            </a:pPr>
            <a:endParaRPr lang="fr-FR" sz="2800" dirty="0" smtClean="0"/>
          </a:p>
          <a:p>
            <a:pPr>
              <a:lnSpc>
                <a:spcPct val="80000"/>
              </a:lnSpc>
              <a:buNone/>
            </a:pPr>
            <a:r>
              <a:rPr lang="fr-FR" sz="2800" dirty="0" smtClean="0"/>
              <a:t>	«  Dans une démarche comparable à la lecture des textes, l’image est analysée en tant que langage (…). Face à l’image, comme face au texte, les élèves doivent apprendre à s’interroger sur ce qu’ils voient et à observer l’image avant d’en parler. On pourra alors les amener à passer d’une approche intuitive à une interprétation raisonnée en les initiant progressivement à quelques notions d’analyse. »</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p:nvPr>
        </p:nvSpPr>
        <p:spPr>
          <a:xfrm>
            <a:off x="179512" y="374030"/>
            <a:ext cx="8712968" cy="6295330"/>
          </a:xfrm>
        </p:spPr>
        <p:txBody>
          <a:bodyPr numCol="2"/>
          <a:lstStyle/>
          <a:p>
            <a:endParaRPr lang="fr-FR" sz="2400" dirty="0" smtClean="0"/>
          </a:p>
          <a:p>
            <a:pPr>
              <a:buNone/>
            </a:pPr>
            <a:r>
              <a:rPr lang="fr-FR" sz="2400" dirty="0" smtClean="0"/>
              <a:t>	« Dans une </a:t>
            </a:r>
            <a:r>
              <a:rPr lang="fr-FR" sz="2400" u="sng" dirty="0" smtClean="0"/>
              <a:t>démarche comparable à la lecture des textes</a:t>
            </a:r>
            <a:r>
              <a:rPr lang="fr-FR" sz="2400" dirty="0" smtClean="0"/>
              <a:t>, l’image est analysée en tant que langage (…). </a:t>
            </a:r>
            <a:r>
              <a:rPr lang="fr-FR" sz="2400" u="sng" dirty="0" smtClean="0"/>
              <a:t>Face à l’image, comme face au texte</a:t>
            </a:r>
            <a:r>
              <a:rPr lang="fr-FR" sz="2400" dirty="0" smtClean="0"/>
              <a:t>, les élèves doivent apprendre à s’interroger sur ce qu’ils voient et à observer l’image avant d’en parler. On pourra alors </a:t>
            </a:r>
            <a:r>
              <a:rPr lang="fr-FR" sz="2400" u="sng" dirty="0" smtClean="0"/>
              <a:t>les amener à passer d’une approche intuitive</a:t>
            </a:r>
            <a:r>
              <a:rPr lang="fr-FR" sz="2400" dirty="0" smtClean="0"/>
              <a:t> à </a:t>
            </a:r>
            <a:r>
              <a:rPr lang="fr-FR" sz="2400" u="sng" dirty="0" smtClean="0"/>
              <a:t>une interprétation raisonnée </a:t>
            </a:r>
            <a:r>
              <a:rPr lang="fr-FR" sz="2400" dirty="0" smtClean="0"/>
              <a:t>en les initiant progressivement à quelques notions d’analyse. »</a:t>
            </a:r>
          </a:p>
          <a:p>
            <a:endParaRPr lang="fr-FR" sz="2400" dirty="0" smtClean="0"/>
          </a:p>
          <a:p>
            <a:pPr>
              <a:buNone/>
            </a:pPr>
            <a:r>
              <a:rPr lang="fr-FR" sz="2400" dirty="0" smtClean="0"/>
              <a:t>	« La lecture analytique se définit comme une lecture attentive et réfléchie, cherchant à éclairer le sens des textes et à construire chez l’élève des compétences d’analyse et d’interprétation. Elle permet de </a:t>
            </a:r>
            <a:r>
              <a:rPr lang="fr-FR" sz="2400" u="sng" dirty="0" smtClean="0"/>
              <a:t>s’appuyer sur une approche intuitive</a:t>
            </a:r>
            <a:r>
              <a:rPr lang="fr-FR" sz="2400" dirty="0" smtClean="0"/>
              <a:t>, sur les réactions spontanées de la classe, pour </a:t>
            </a:r>
            <a:r>
              <a:rPr lang="fr-FR" sz="2400" u="sng" dirty="0" smtClean="0"/>
              <a:t>aller vers une interprétation raisonnée</a:t>
            </a:r>
            <a:r>
              <a:rPr lang="fr-FR" sz="2400" dirty="0" smtClean="0"/>
              <a:t>. »</a:t>
            </a:r>
          </a:p>
          <a:p>
            <a:pPr eaLnBrk="1" hangingPunct="1"/>
            <a:endParaRPr lang="fr-FR" sz="2800"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Espace réservé du contenu 1"/>
          <p:cNvSpPr>
            <a:spLocks noGrp="1"/>
          </p:cNvSpPr>
          <p:nvPr>
            <p:ph/>
          </p:nvPr>
        </p:nvSpPr>
        <p:spPr/>
        <p:txBody>
          <a:bodyPr/>
          <a:lstStyle/>
          <a:p>
            <a:pPr>
              <a:buNone/>
            </a:pPr>
            <a:endParaRPr lang="fr-FR" dirty="0" smtClean="0"/>
          </a:p>
          <a:p>
            <a:pPr>
              <a:buNone/>
            </a:pPr>
            <a:endParaRPr lang="fr-FR" dirty="0" smtClean="0"/>
          </a:p>
          <a:p>
            <a:pPr marL="514350" indent="-514350">
              <a:buAutoNum type="arabicPeriod"/>
            </a:pPr>
            <a:endParaRPr lang="fr-FR" dirty="0" smtClean="0"/>
          </a:p>
          <a:p>
            <a:pPr marL="514350" indent="-514350">
              <a:buAutoNum type="arabicPeriod"/>
            </a:pPr>
            <a:r>
              <a:rPr lang="fr-FR" dirty="0" smtClean="0"/>
              <a:t>Pratiques de </a:t>
            </a:r>
            <a:r>
              <a:rPr lang="fr-FR" i="1" dirty="0" smtClean="0"/>
              <a:t>détour: </a:t>
            </a:r>
            <a:r>
              <a:rPr lang="fr-FR" dirty="0" smtClean="0"/>
              <a:t>quelques exemples.</a:t>
            </a:r>
          </a:p>
          <a:p>
            <a:pPr marL="514350" indent="-514350">
              <a:buAutoNum type="arabicPeriod"/>
            </a:pPr>
            <a:endParaRPr lang="fr-FR" dirty="0" smtClean="0"/>
          </a:p>
          <a:p>
            <a:pPr marL="514350" indent="-514350">
              <a:buAutoNum type="arabicPeriod"/>
            </a:pPr>
            <a:endParaRPr lang="fr-FR" dirty="0" smtClean="0"/>
          </a:p>
          <a:p>
            <a:pPr marL="514350" indent="-514350">
              <a:buAutoNum type="arabicPeriod"/>
            </a:pPr>
            <a:r>
              <a:rPr lang="fr-FR" dirty="0" smtClean="0"/>
              <a:t>Retour sur le </a:t>
            </a:r>
            <a:r>
              <a:rPr lang="fr-FR" i="1" dirty="0" smtClean="0"/>
              <a:t>détour</a:t>
            </a:r>
            <a:r>
              <a:rPr lang="fr-FR" dirty="0" smtClean="0"/>
              <a:t>: fondements et limites du présupposé de l’isomorphie.</a:t>
            </a:r>
          </a:p>
          <a:p>
            <a:pPr marL="514350" indent="-514350">
              <a:buAutoNum type="arabicPeriod"/>
            </a:pPr>
            <a:endParaRPr lang="fr-F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subTitle" idx="1"/>
          </p:nvPr>
        </p:nvSpPr>
        <p:spPr>
          <a:xfrm>
            <a:off x="899592" y="1268760"/>
            <a:ext cx="7056784" cy="4608512"/>
          </a:xfrm>
        </p:spPr>
        <p:txBody>
          <a:bodyPr/>
          <a:lstStyle/>
          <a:p>
            <a:pPr algn="l" eaLnBrk="1" hangingPunct="1"/>
            <a:r>
              <a:rPr lang="fr-FR" sz="4000" dirty="0" smtClean="0"/>
              <a:t>1. Pratiques de </a:t>
            </a:r>
            <a:r>
              <a:rPr lang="fr-FR" sz="4000" i="1" dirty="0" smtClean="0"/>
              <a:t>détour </a:t>
            </a:r>
            <a:r>
              <a:rPr lang="fr-FR" sz="4000" dirty="0" smtClean="0"/>
              <a:t>: de la </a:t>
            </a:r>
            <a:r>
              <a:rPr lang="fr-FR" sz="4000" i="1" dirty="0" smtClean="0"/>
              <a:t>lecture</a:t>
            </a:r>
            <a:r>
              <a:rPr lang="fr-FR" sz="4000" dirty="0" smtClean="0"/>
              <a:t> de la peinture aux compétences de lecture littéraire; quelques exemples de pratiques efficaces d’après les enseignants que j’ai interrogés.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ctrTitle"/>
          </p:nvPr>
        </p:nvSpPr>
        <p:spPr>
          <a:xfrm>
            <a:off x="683568" y="1268760"/>
            <a:ext cx="7772400" cy="3600400"/>
          </a:xfrm>
        </p:spPr>
        <p:txBody>
          <a:bodyPr/>
          <a:lstStyle/>
          <a:p>
            <a:pPr algn="l"/>
            <a:r>
              <a:rPr lang="fr-FR" sz="4000" dirty="0" smtClean="0"/>
              <a:t/>
            </a:r>
            <a:br>
              <a:rPr lang="fr-FR" sz="4000" dirty="0" smtClean="0"/>
            </a:br>
            <a:r>
              <a:rPr lang="fr-FR" sz="4000" dirty="0" smtClean="0"/>
              <a:t/>
            </a:r>
            <a:br>
              <a:rPr lang="fr-FR" sz="4000" dirty="0" smtClean="0"/>
            </a:br>
            <a:r>
              <a:rPr lang="fr-FR" sz="3200" b="1" dirty="0" smtClean="0"/>
              <a:t>Programmes du lycée général.</a:t>
            </a:r>
            <a:br>
              <a:rPr lang="fr-FR" sz="3200" b="1" dirty="0" smtClean="0"/>
            </a:br>
            <a:r>
              <a:rPr lang="fr-FR" sz="3200" b="1" dirty="0" smtClean="0"/>
              <a:t/>
            </a:r>
            <a:br>
              <a:rPr lang="fr-FR" sz="3200" b="1" dirty="0" smtClean="0"/>
            </a:br>
            <a:r>
              <a:rPr lang="fr-FR" sz="3200" dirty="0" smtClean="0"/>
              <a:t>Bulletin officiel spécial n°9 du 30 septembre 2010. </a:t>
            </a:r>
            <a:br>
              <a:rPr lang="fr-FR" sz="3200" dirty="0" smtClean="0"/>
            </a:br>
            <a:r>
              <a:rPr lang="fr-FR" sz="3200" dirty="0" smtClean="0"/>
              <a:t/>
            </a:r>
            <a:br>
              <a:rPr lang="fr-FR" sz="3200" dirty="0" smtClean="0"/>
            </a:br>
            <a:r>
              <a:rPr lang="fr-FR" sz="3200" dirty="0" smtClean="0"/>
              <a:t>Préambule. « Compétences visées »</a:t>
            </a:r>
            <a:br>
              <a:rPr lang="fr-FR" sz="3200" dirty="0" smtClean="0"/>
            </a:br>
            <a:r>
              <a:rPr lang="fr-FR" sz="3200" b="1" dirty="0" smtClean="0"/>
              <a:t/>
            </a:r>
            <a:br>
              <a:rPr lang="fr-FR" sz="3200" b="1" dirty="0" smtClean="0"/>
            </a:br>
            <a:r>
              <a:rPr lang="fr-FR" sz="3200" dirty="0" smtClean="0"/>
              <a:t>« Connaître quelques grandes périodes et les mouvements majeurs de l'histoire littéraire et culturelle; savoir situer les œuvres étudiées dans leur époque et leur contexte. »</a:t>
            </a:r>
            <a:br>
              <a:rPr lang="fr-FR" sz="3200" dirty="0" smtClean="0"/>
            </a:br>
            <a:endParaRPr lang="fr-FR" sz="3200"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1118210" name="Rectangle 2"/>
          <p:cNvSpPr>
            <a:spLocks noGrp="1" noChangeArrowheads="1"/>
          </p:cNvSpPr>
          <p:nvPr>
            <p:ph type="title"/>
          </p:nvPr>
        </p:nvSpPr>
        <p:spPr>
          <a:xfrm>
            <a:off x="457200" y="635025"/>
            <a:ext cx="8229600" cy="5602287"/>
          </a:xfrm>
        </p:spPr>
        <p:txBody>
          <a:bodyPr/>
          <a:lstStyle/>
          <a:p>
            <a:r>
              <a:rPr lang="fr-FR" dirty="0"/>
              <a:t>Rabelais</a:t>
            </a:r>
            <a:br>
              <a:rPr lang="fr-FR" dirty="0"/>
            </a:br>
            <a:r>
              <a:rPr lang="fr-FR" i="1" dirty="0"/>
              <a:t>Quart Livre.</a:t>
            </a:r>
            <a:r>
              <a:rPr lang="fr-FR" dirty="0"/>
              <a:t> 1548.</a:t>
            </a:r>
            <a:br>
              <a:rPr lang="fr-FR" dirty="0"/>
            </a:br>
            <a:r>
              <a:rPr lang="fr-FR" sz="2800" dirty="0" smtClean="0"/>
              <a:t>Chapitre VIII.</a:t>
            </a:r>
            <a:r>
              <a:rPr lang="fr-FR" dirty="0"/>
              <a:t/>
            </a:r>
            <a:br>
              <a:rPr lang="fr-FR" dirty="0"/>
            </a:br>
            <a:r>
              <a:rPr lang="fr-FR" dirty="0" smtClean="0"/>
              <a:t/>
            </a:r>
            <a:br>
              <a:rPr lang="fr-FR" dirty="0" smtClean="0"/>
            </a:br>
            <a:r>
              <a:rPr lang="fr-FR" sz="4000" dirty="0" smtClean="0"/>
              <a:t>Comment </a:t>
            </a:r>
            <a:r>
              <a:rPr lang="fr-FR" sz="4000" dirty="0"/>
              <a:t>Panurge </a:t>
            </a:r>
            <a:r>
              <a:rPr lang="fr-FR" sz="4000" dirty="0" err="1"/>
              <a:t>feist</a:t>
            </a:r>
            <a:r>
              <a:rPr lang="fr-FR" sz="4000" dirty="0"/>
              <a:t> en mer noyer</a:t>
            </a:r>
            <a:br>
              <a:rPr lang="fr-FR" sz="4000" dirty="0"/>
            </a:br>
            <a:r>
              <a:rPr lang="fr-FR" sz="4000" dirty="0"/>
              <a:t>le marchant &amp; ses moutons.</a:t>
            </a:r>
            <a:br>
              <a:rPr lang="fr-FR" sz="4000" dirty="0"/>
            </a:br>
            <a:r>
              <a:rPr lang="fr-FR" dirty="0"/>
              <a:t/>
            </a:r>
            <a:br>
              <a:rPr lang="fr-FR" dirty="0"/>
            </a:br>
            <a:endParaRPr lang="fr-F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2306" name="Picture 2" descr="Aveugles"/>
          <p:cNvPicPr>
            <a:picLocks noGrp="1" noChangeAspect="1" noChangeArrowheads="1"/>
          </p:cNvPicPr>
          <p:nvPr>
            <p:ph/>
          </p:nvPr>
        </p:nvPicPr>
        <p:blipFill>
          <a:blip r:embed="rId3" cstate="print"/>
          <a:srcRect/>
          <a:stretch>
            <a:fillRect/>
          </a:stretch>
        </p:blipFill>
        <p:spPr>
          <a:xfrm>
            <a:off x="323850" y="1547837"/>
            <a:ext cx="8496300" cy="4689475"/>
          </a:xfrm>
          <a:noFill/>
          <a:ln/>
        </p:spPr>
      </p:pic>
      <p:sp>
        <p:nvSpPr>
          <p:cNvPr id="3" name="ZoneTexte 2"/>
          <p:cNvSpPr txBox="1"/>
          <p:nvPr/>
        </p:nvSpPr>
        <p:spPr>
          <a:xfrm>
            <a:off x="323528" y="476672"/>
            <a:ext cx="8424936" cy="461665"/>
          </a:xfrm>
          <a:prstGeom prst="rect">
            <a:avLst/>
          </a:prstGeom>
          <a:noFill/>
        </p:spPr>
        <p:txBody>
          <a:bodyPr wrap="square" rtlCol="0">
            <a:spAutoFit/>
          </a:bodyPr>
          <a:lstStyle/>
          <a:p>
            <a:pPr algn="ctr"/>
            <a:r>
              <a:rPr lang="fr-FR" sz="2400" dirty="0" smtClean="0">
                <a:solidFill>
                  <a:schemeClr val="bg1"/>
                </a:solidFill>
              </a:rPr>
              <a:t>Bruegel, </a:t>
            </a:r>
            <a:r>
              <a:rPr lang="fr-FR" sz="2400" i="1" dirty="0" smtClean="0">
                <a:solidFill>
                  <a:schemeClr val="bg1"/>
                </a:solidFill>
              </a:rPr>
              <a:t>La parabole des aveugles</a:t>
            </a:r>
            <a:r>
              <a:rPr lang="fr-FR" sz="2400" dirty="0" smtClean="0">
                <a:solidFill>
                  <a:schemeClr val="bg1"/>
                </a:solidFill>
              </a:rPr>
              <a:t>, 1568. (</a:t>
            </a:r>
            <a:r>
              <a:rPr lang="fr-FR" dirty="0" smtClean="0">
                <a:solidFill>
                  <a:schemeClr val="bg1"/>
                </a:solidFill>
              </a:rPr>
              <a:t>86 sur 154 cm).  </a:t>
            </a:r>
            <a:endParaRPr lang="fr-FR" dirty="0">
              <a:solidFill>
                <a:schemeClr val="bg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96258" name="Rectangle 2"/>
          <p:cNvSpPr>
            <a:spLocks noGrp="1" noChangeArrowheads="1"/>
          </p:cNvSpPr>
          <p:nvPr>
            <p:ph type="ctrTitle"/>
          </p:nvPr>
        </p:nvSpPr>
        <p:spPr>
          <a:xfrm>
            <a:off x="251520" y="332656"/>
            <a:ext cx="8676456" cy="6048671"/>
          </a:xfrm>
        </p:spPr>
        <p:txBody>
          <a:bodyPr/>
          <a:lstStyle/>
          <a:p>
            <a:pPr algn="l"/>
            <a:r>
              <a:rPr lang="fr-FR" sz="3200" b="1" dirty="0" smtClean="0"/>
              <a:t>Programmes du </a:t>
            </a:r>
            <a:r>
              <a:rPr lang="fr-FR" sz="3200" b="1" dirty="0"/>
              <a:t>lycée général</a:t>
            </a:r>
            <a:r>
              <a:rPr lang="fr-FR" sz="3200" b="1" dirty="0" smtClean="0"/>
              <a:t>.</a:t>
            </a:r>
            <a:br>
              <a:rPr lang="fr-FR" sz="3200" b="1" dirty="0" smtClean="0"/>
            </a:br>
            <a:r>
              <a:rPr lang="fr-FR" sz="3200" b="1" dirty="0"/>
              <a:t/>
            </a:r>
            <a:br>
              <a:rPr lang="fr-FR" sz="3200" b="1" dirty="0"/>
            </a:br>
            <a:r>
              <a:rPr lang="fr-FR" sz="3200" b="1" dirty="0" smtClean="0"/>
              <a:t>«</a:t>
            </a:r>
            <a:r>
              <a:rPr lang="fr-FR" sz="3200" b="1" dirty="0"/>
              <a:t> Compétences visées </a:t>
            </a:r>
            <a:r>
              <a:rPr lang="fr-FR" sz="3200" b="1" dirty="0" smtClean="0"/>
              <a:t>»</a:t>
            </a:r>
            <a:br>
              <a:rPr lang="fr-FR" sz="3200" b="1" dirty="0" smtClean="0"/>
            </a:br>
            <a:r>
              <a:rPr lang="fr-FR" sz="3200" dirty="0" smtClean="0"/>
              <a:t/>
            </a:r>
            <a:br>
              <a:rPr lang="fr-FR" sz="3200" dirty="0" smtClean="0"/>
            </a:br>
            <a:r>
              <a:rPr lang="fr-FR" sz="3200" dirty="0" smtClean="0"/>
              <a:t>« Connaître les principales figures de style et repérer les effets rhétoriques et poétiques; savoir utiliser ces connaissances pour dégager des significations et étayer un commentaire »</a:t>
            </a:r>
            <a:endParaRPr lang="fr-FR" sz="32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2770" name="Text Box 2"/>
          <p:cNvSpPr txBox="1">
            <a:spLocks noChangeArrowheads="1"/>
          </p:cNvSpPr>
          <p:nvPr/>
        </p:nvSpPr>
        <p:spPr bwMode="auto">
          <a:xfrm>
            <a:off x="179918" y="404812"/>
            <a:ext cx="8640233" cy="366713"/>
          </a:xfrm>
          <a:prstGeom prst="rect">
            <a:avLst/>
          </a:prstGeom>
          <a:noFill/>
          <a:ln w="9525">
            <a:noFill/>
            <a:miter lim="800000"/>
            <a:headEnd/>
            <a:tailEnd/>
          </a:ln>
          <a:effectLst/>
        </p:spPr>
        <p:txBody>
          <a:bodyPr>
            <a:spAutoFit/>
          </a:bodyPr>
          <a:lstStyle/>
          <a:p>
            <a:pPr>
              <a:spcBef>
                <a:spcPct val="50000"/>
              </a:spcBef>
            </a:pPr>
            <a:endParaRPr lang="fr-FR"/>
          </a:p>
        </p:txBody>
      </p:sp>
      <p:graphicFrame>
        <p:nvGraphicFramePr>
          <p:cNvPr id="32798" name="Group 30"/>
          <p:cNvGraphicFramePr>
            <a:graphicFrameLocks noGrp="1"/>
          </p:cNvGraphicFramePr>
          <p:nvPr>
            <p:ph/>
          </p:nvPr>
        </p:nvGraphicFramePr>
        <p:xfrm>
          <a:off x="395536" y="332656"/>
          <a:ext cx="8229600" cy="5449491"/>
        </p:xfrm>
        <a:graphic>
          <a:graphicData uri="http://schemas.openxmlformats.org/drawingml/2006/table">
            <a:tbl>
              <a:tblPr/>
              <a:tblGrid>
                <a:gridCol w="2057400"/>
                <a:gridCol w="2489200"/>
                <a:gridCol w="1625600"/>
                <a:gridCol w="2057400"/>
              </a:tblGrid>
              <a:tr h="6858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0" i="0" u="none" strike="noStrike" cap="none" normalizeH="0" baseline="0" dirty="0" smtClean="0">
                          <a:ln>
                            <a:noFill/>
                          </a:ln>
                          <a:solidFill>
                            <a:schemeClr val="tx1"/>
                          </a:solidFill>
                          <a:effectLst/>
                          <a:latin typeface="Arial" charset="0"/>
                        </a:rPr>
                        <a:t>A</a:t>
                      </a:r>
                    </a:p>
                  </a:txBody>
                  <a:tcPr marL="121920" marR="12192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0" i="0" u="none" strike="noStrike" cap="none" normalizeH="0" baseline="0" smtClean="0">
                          <a:ln>
                            <a:noFill/>
                          </a:ln>
                          <a:solidFill>
                            <a:schemeClr val="tx1"/>
                          </a:solidFill>
                          <a:effectLst/>
                          <a:latin typeface="Arial" charset="0"/>
                        </a:rPr>
                        <a:t>B</a:t>
                      </a:r>
                    </a:p>
                  </a:txBody>
                  <a:tcPr marL="121920" marR="12192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0" i="0" u="none" strike="noStrike" cap="none" normalizeH="0" baseline="0" smtClean="0">
                          <a:ln>
                            <a:noFill/>
                          </a:ln>
                          <a:solidFill>
                            <a:schemeClr val="tx1"/>
                          </a:solidFill>
                          <a:effectLst/>
                          <a:latin typeface="Arial" charset="0"/>
                        </a:rPr>
                        <a:t>B’</a:t>
                      </a:r>
                    </a:p>
                  </a:txBody>
                  <a:tcPr marL="121920" marR="12192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0" i="0" u="none" strike="noStrike" cap="none" normalizeH="0" baseline="0" smtClean="0">
                          <a:ln>
                            <a:noFill/>
                          </a:ln>
                          <a:solidFill>
                            <a:schemeClr val="tx1"/>
                          </a:solidFill>
                          <a:effectLst/>
                          <a:latin typeface="Arial" charset="0"/>
                        </a:rPr>
                        <a:t>A’</a:t>
                      </a:r>
                    </a:p>
                  </a:txBody>
                  <a:tcPr marL="121920" marR="12192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9308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1" i="0" u="none" strike="noStrike" cap="none" normalizeH="0" baseline="0" dirty="0" smtClean="0">
                          <a:ln>
                            <a:noFill/>
                          </a:ln>
                          <a:solidFill>
                            <a:schemeClr val="tx1"/>
                          </a:solidFill>
                          <a:effectLst/>
                          <a:latin typeface="Arial" charset="0"/>
                        </a:rPr>
                        <a:t>Je</a:t>
                      </a:r>
                      <a:r>
                        <a:rPr kumimoji="0" lang="fr-FR" sz="2100" b="0" i="0" u="none" strike="noStrike" cap="none" normalizeH="0" baseline="0" dirty="0" smtClean="0">
                          <a:ln>
                            <a:noFill/>
                          </a:ln>
                          <a:solidFill>
                            <a:schemeClr val="tx1"/>
                          </a:solidFill>
                          <a:effectLst/>
                          <a:latin typeface="Arial" charset="0"/>
                        </a:rPr>
                        <a:t> suis venu, calme orphelin</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100" b="0" i="0" u="none" strike="noStrike" cap="none" normalizeH="0" baseline="0" dirty="0" smtClean="0">
                        <a:ln>
                          <a:noFill/>
                        </a:ln>
                        <a:solidFill>
                          <a:schemeClr val="tx1"/>
                        </a:solidFill>
                        <a:effectLst/>
                        <a:latin typeface="Arial" charset="0"/>
                      </a:endParaRPr>
                    </a:p>
                  </a:txBody>
                  <a:tcPr marL="121920" marR="12192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0" i="0" u="none" strike="noStrike" cap="none" normalizeH="0" baseline="0" dirty="0" smtClean="0">
                          <a:ln>
                            <a:noFill/>
                          </a:ln>
                          <a:solidFill>
                            <a:schemeClr val="tx1"/>
                          </a:solidFill>
                          <a:effectLst/>
                          <a:latin typeface="Arial" charset="0"/>
                        </a:rPr>
                        <a:t>vers </a:t>
                      </a:r>
                      <a:r>
                        <a:rPr kumimoji="0" lang="fr-FR" sz="2100" b="1" i="0" u="none" strike="noStrike" cap="none" normalizeH="0" baseline="0" dirty="0" smtClean="0">
                          <a:ln>
                            <a:noFill/>
                          </a:ln>
                          <a:solidFill>
                            <a:schemeClr val="tx1"/>
                          </a:solidFill>
                          <a:effectLst/>
                          <a:latin typeface="Arial" charset="0"/>
                        </a:rPr>
                        <a:t>les hommes</a:t>
                      </a:r>
                      <a:r>
                        <a:rPr kumimoji="0" lang="fr-FR" sz="2100" b="0" i="0" u="none" strike="noStrike" cap="none" normalizeH="0" baseline="0" dirty="0" smtClean="0">
                          <a:ln>
                            <a:noFill/>
                          </a:ln>
                          <a:solidFill>
                            <a:schemeClr val="tx1"/>
                          </a:solidFill>
                          <a:effectLst/>
                          <a:latin typeface="Arial" charset="0"/>
                        </a:rPr>
                        <a:t> des grandes villes</a:t>
                      </a:r>
                    </a:p>
                  </a:txBody>
                  <a:tcPr marL="121920" marR="12192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1" i="0" u="none" strike="noStrike" cap="none" normalizeH="0" baseline="0" smtClean="0">
                          <a:ln>
                            <a:noFill/>
                          </a:ln>
                          <a:solidFill>
                            <a:schemeClr val="tx1"/>
                          </a:solidFill>
                          <a:effectLst/>
                          <a:latin typeface="Arial" charset="0"/>
                        </a:rPr>
                        <a:t>Ils</a:t>
                      </a:r>
                    </a:p>
                  </a:txBody>
                  <a:tcPr marL="121920" marR="12192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0" i="0" u="none" strike="noStrike" cap="none" normalizeH="0" baseline="0" smtClean="0">
                          <a:ln>
                            <a:noFill/>
                          </a:ln>
                          <a:solidFill>
                            <a:schemeClr val="tx1"/>
                          </a:solidFill>
                          <a:effectLst/>
                          <a:latin typeface="Arial" charset="0"/>
                        </a:rPr>
                        <a:t>ne </a:t>
                      </a:r>
                      <a:r>
                        <a:rPr kumimoji="0" lang="fr-FR" sz="2100" b="1" i="0" u="none" strike="noStrike" cap="none" normalizeH="0" baseline="0" smtClean="0">
                          <a:ln>
                            <a:noFill/>
                          </a:ln>
                          <a:solidFill>
                            <a:schemeClr val="tx1"/>
                          </a:solidFill>
                          <a:effectLst/>
                          <a:latin typeface="Arial" charset="0"/>
                        </a:rPr>
                        <a:t>m</a:t>
                      </a:r>
                      <a:r>
                        <a:rPr kumimoji="0" lang="fr-FR" sz="2100" b="0" i="0" u="none" strike="noStrike" cap="none" normalizeH="0" baseline="0" smtClean="0">
                          <a:ln>
                            <a:noFill/>
                          </a:ln>
                          <a:solidFill>
                            <a:schemeClr val="tx1"/>
                          </a:solidFill>
                          <a:effectLst/>
                          <a:latin typeface="Arial" charset="0"/>
                        </a:rPr>
                        <a:t>’ont pas trouvé malin</a:t>
                      </a:r>
                    </a:p>
                  </a:txBody>
                  <a:tcPr marL="121920" marR="12192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793081">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1" i="0" u="none" strike="noStrike" cap="none" normalizeH="0" baseline="0" smtClean="0">
                          <a:ln>
                            <a:noFill/>
                          </a:ln>
                          <a:solidFill>
                            <a:schemeClr val="tx1"/>
                          </a:solidFill>
                          <a:effectLst/>
                          <a:latin typeface="Arial" charset="0"/>
                        </a:rPr>
                        <a:t>M</a:t>
                      </a:r>
                      <a:r>
                        <a:rPr kumimoji="0" lang="fr-FR" sz="2100" b="0" i="0" u="none" strike="noStrike" cap="none" normalizeH="0" baseline="0" smtClean="0">
                          <a:ln>
                            <a:noFill/>
                          </a:ln>
                          <a:solidFill>
                            <a:schemeClr val="tx1"/>
                          </a:solidFill>
                          <a:effectLst/>
                          <a:latin typeface="Arial" charset="0"/>
                        </a:rPr>
                        <a:t>’a fait trouver belles</a:t>
                      </a:r>
                    </a:p>
                  </a:txBody>
                  <a:tcPr marL="121920" marR="12192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1" i="0" u="none" strike="noStrike" cap="none" normalizeH="0" baseline="0" dirty="0" smtClean="0">
                          <a:ln>
                            <a:noFill/>
                          </a:ln>
                          <a:solidFill>
                            <a:schemeClr val="tx1"/>
                          </a:solidFill>
                          <a:effectLst/>
                          <a:latin typeface="Arial" charset="0"/>
                        </a:rPr>
                        <a:t>les femmes</a:t>
                      </a:r>
                    </a:p>
                  </a:txBody>
                  <a:tcPr marL="121920" marR="12192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1" i="0" u="none" strike="noStrike" cap="none" normalizeH="0" baseline="0" smtClean="0">
                          <a:ln>
                            <a:noFill/>
                          </a:ln>
                          <a:solidFill>
                            <a:schemeClr val="tx1"/>
                          </a:solidFill>
                          <a:effectLst/>
                          <a:latin typeface="Arial" charset="0"/>
                        </a:rPr>
                        <a:t>Elles</a:t>
                      </a:r>
                    </a:p>
                  </a:txBody>
                  <a:tcPr marL="121920" marR="12192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0" i="0" u="none" strike="noStrike" cap="none" normalizeH="0" baseline="0" smtClean="0">
                          <a:ln>
                            <a:noFill/>
                          </a:ln>
                          <a:solidFill>
                            <a:schemeClr val="tx1"/>
                          </a:solidFill>
                          <a:effectLst/>
                          <a:latin typeface="Arial" charset="0"/>
                        </a:rPr>
                        <a:t>ne </a:t>
                      </a:r>
                      <a:r>
                        <a:rPr kumimoji="0" lang="fr-FR" sz="2100" b="1" i="0" u="none" strike="noStrike" cap="none" normalizeH="0" baseline="0" smtClean="0">
                          <a:ln>
                            <a:noFill/>
                          </a:ln>
                          <a:solidFill>
                            <a:schemeClr val="tx1"/>
                          </a:solidFill>
                          <a:effectLst/>
                          <a:latin typeface="Arial" charset="0"/>
                        </a:rPr>
                        <a:t>m</a:t>
                      </a:r>
                      <a:r>
                        <a:rPr kumimoji="0" lang="fr-FR" sz="2100" b="0" i="0" u="none" strike="noStrike" cap="none" normalizeH="0" baseline="0" smtClean="0">
                          <a:ln>
                            <a:noFill/>
                          </a:ln>
                          <a:solidFill>
                            <a:schemeClr val="tx1"/>
                          </a:solidFill>
                          <a:effectLst/>
                          <a:latin typeface="Arial" charset="0"/>
                        </a:rPr>
                        <a:t>’ont pas trouvé beau</a:t>
                      </a:r>
                    </a:p>
                  </a:txBody>
                  <a:tcPr marL="121920" marR="12192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7752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1" i="0" u="none" strike="noStrike" cap="none" normalizeH="0" baseline="0" smtClean="0">
                          <a:ln>
                            <a:noFill/>
                          </a:ln>
                          <a:solidFill>
                            <a:schemeClr val="tx1"/>
                          </a:solidFill>
                          <a:effectLst/>
                          <a:latin typeface="Arial" charset="0"/>
                        </a:rPr>
                        <a:t>J</a:t>
                      </a:r>
                      <a:r>
                        <a:rPr kumimoji="0" lang="fr-FR" sz="2100" b="0" i="0" u="none" strike="noStrike" cap="none" normalizeH="0" baseline="0" smtClean="0">
                          <a:ln>
                            <a:noFill/>
                          </a:ln>
                          <a:solidFill>
                            <a:schemeClr val="tx1"/>
                          </a:solidFill>
                          <a:effectLst/>
                          <a:latin typeface="Arial" charset="0"/>
                        </a:rPr>
                        <a:t>’ai voulu </a:t>
                      </a:r>
                    </a:p>
                  </a:txBody>
                  <a:tcPr marL="121920" marR="121920"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1" i="0" u="none" strike="noStrike" cap="none" normalizeH="0" baseline="0" smtClean="0">
                          <a:ln>
                            <a:noFill/>
                          </a:ln>
                          <a:solidFill>
                            <a:schemeClr val="tx1"/>
                          </a:solidFill>
                          <a:effectLst/>
                          <a:latin typeface="Arial" charset="0"/>
                        </a:rPr>
                        <a:t>mourir</a:t>
                      </a:r>
                      <a:r>
                        <a:rPr kumimoji="0" lang="fr-FR" sz="2100" b="0" i="0" u="none" strike="noStrike" cap="none" normalizeH="0" baseline="0" smtClean="0">
                          <a:ln>
                            <a:noFill/>
                          </a:ln>
                          <a:solidFill>
                            <a:schemeClr val="tx1"/>
                          </a:solidFill>
                          <a:effectLst/>
                          <a:latin typeface="Arial" charset="0"/>
                        </a:rPr>
                        <a:t> à la guerre</a:t>
                      </a:r>
                    </a:p>
                  </a:txBody>
                  <a:tcPr marL="121920" marR="12192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1" i="0" u="none" strike="noStrike" cap="none" normalizeH="0" baseline="0" smtClean="0">
                          <a:ln>
                            <a:noFill/>
                          </a:ln>
                          <a:solidFill>
                            <a:schemeClr val="tx1"/>
                          </a:solidFill>
                          <a:effectLst/>
                          <a:latin typeface="Arial" charset="0"/>
                        </a:rPr>
                        <a:t>La mort</a:t>
                      </a:r>
                    </a:p>
                  </a:txBody>
                  <a:tcPr marL="121920" marR="121920"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100" b="0" i="0" u="none" strike="noStrike" cap="none" normalizeH="0" baseline="0" dirty="0" smtClean="0">
                          <a:ln>
                            <a:noFill/>
                          </a:ln>
                          <a:solidFill>
                            <a:schemeClr val="tx1"/>
                          </a:solidFill>
                          <a:effectLst/>
                          <a:latin typeface="Arial" charset="0"/>
                        </a:rPr>
                        <a:t>n’a pas voulu de </a:t>
                      </a:r>
                      <a:r>
                        <a:rPr kumimoji="0" lang="fr-FR" sz="2100" b="1" i="0" u="none" strike="noStrike" cap="none" normalizeH="0" baseline="0" dirty="0" smtClean="0">
                          <a:ln>
                            <a:noFill/>
                          </a:ln>
                          <a:solidFill>
                            <a:schemeClr val="tx1"/>
                          </a:solidFill>
                          <a:effectLst/>
                          <a:latin typeface="Arial" charset="0"/>
                        </a:rPr>
                        <a:t>moi</a:t>
                      </a:r>
                    </a:p>
                  </a:txBody>
                  <a:tcPr marL="121920" marR="121920"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ZoneTexte 3"/>
          <p:cNvSpPr txBox="1"/>
          <p:nvPr/>
        </p:nvSpPr>
        <p:spPr>
          <a:xfrm>
            <a:off x="251520" y="6165304"/>
            <a:ext cx="8496944" cy="400110"/>
          </a:xfrm>
          <a:prstGeom prst="rect">
            <a:avLst/>
          </a:prstGeom>
          <a:noFill/>
        </p:spPr>
        <p:txBody>
          <a:bodyPr wrap="square" rtlCol="0">
            <a:spAutoFit/>
          </a:bodyPr>
          <a:lstStyle/>
          <a:p>
            <a:pPr algn="ctr"/>
            <a:r>
              <a:rPr lang="fr-FR" sz="2000" dirty="0" smtClean="0">
                <a:latin typeface="+mn-lt"/>
              </a:rPr>
              <a:t>Schéma du chiasme. Verlaine, Gaspard Hauser, </a:t>
            </a:r>
            <a:r>
              <a:rPr lang="fr-FR" sz="2000" i="1" dirty="0" smtClean="0">
                <a:latin typeface="+mn-lt"/>
                <a:ea typeface="Times New Roman" pitchFamily="18" charset="0"/>
                <a:cs typeface="Arial" pitchFamily="34" charset="0"/>
              </a:rPr>
              <a:t>Sagesse</a:t>
            </a:r>
            <a:r>
              <a:rPr lang="fr-FR" sz="2000" dirty="0" smtClean="0">
                <a:latin typeface="+mn-lt"/>
                <a:ea typeface="Times New Roman" pitchFamily="18" charset="0"/>
                <a:cs typeface="Arial" pitchFamily="34" charset="0"/>
              </a:rPr>
              <a:t>, 1881</a:t>
            </a:r>
            <a:endParaRPr lang="fr-FR" sz="2000" dirty="0">
              <a:latin typeface="+mn-l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2" descr="a Pierrot"/>
          <p:cNvPicPr>
            <a:picLocks noGrp="1" noChangeAspect="1" noChangeArrowheads="1"/>
          </p:cNvPicPr>
          <p:nvPr>
            <p:ph idx="1"/>
          </p:nvPr>
        </p:nvPicPr>
        <p:blipFill>
          <a:blip r:embed="rId2" cstate="print"/>
          <a:srcRect/>
          <a:stretch>
            <a:fillRect/>
          </a:stretch>
        </p:blipFill>
        <p:spPr>
          <a:xfrm>
            <a:off x="827584" y="124692"/>
            <a:ext cx="5328592" cy="6586864"/>
          </a:xfrm>
          <a:noFill/>
          <a:ln/>
        </p:spPr>
      </p:pic>
      <p:sp>
        <p:nvSpPr>
          <p:cNvPr id="3" name="ZoneTexte 2"/>
          <p:cNvSpPr txBox="1"/>
          <p:nvPr/>
        </p:nvSpPr>
        <p:spPr>
          <a:xfrm>
            <a:off x="6444208" y="1052736"/>
            <a:ext cx="2088232" cy="1661993"/>
          </a:xfrm>
          <a:prstGeom prst="rect">
            <a:avLst/>
          </a:prstGeom>
          <a:noFill/>
        </p:spPr>
        <p:txBody>
          <a:bodyPr wrap="square" rtlCol="0">
            <a:spAutoFit/>
          </a:bodyPr>
          <a:lstStyle/>
          <a:p>
            <a:r>
              <a:rPr lang="fr-FR" sz="2800" i="1" dirty="0" smtClean="0">
                <a:solidFill>
                  <a:schemeClr val="bg1"/>
                </a:solidFill>
              </a:rPr>
              <a:t>Pierrot, </a:t>
            </a:r>
            <a:r>
              <a:rPr lang="fr-FR" sz="2800" dirty="0" smtClean="0">
                <a:solidFill>
                  <a:schemeClr val="bg1"/>
                </a:solidFill>
              </a:rPr>
              <a:t>Watteau, 1717. </a:t>
            </a:r>
          </a:p>
          <a:p>
            <a:r>
              <a:rPr lang="fr-FR" dirty="0" smtClean="0">
                <a:solidFill>
                  <a:schemeClr val="bg1"/>
                </a:solidFill>
              </a:rPr>
              <a:t>(184× 149 cm)</a:t>
            </a:r>
            <a:endParaRPr lang="fr-FR"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ctrTitle"/>
          </p:nvPr>
        </p:nvSpPr>
        <p:spPr>
          <a:xfrm>
            <a:off x="144463" y="1340768"/>
            <a:ext cx="8820150" cy="3600450"/>
          </a:xfrm>
        </p:spPr>
        <p:txBody>
          <a:bodyPr/>
          <a:lstStyle/>
          <a:p>
            <a:pPr eaLnBrk="1" hangingPunct="1"/>
            <a:r>
              <a:rPr lang="fr-FR" dirty="0" smtClean="0"/>
              <a:t>Savoir repérer et analyser la composition d’une œuvre et la percevoir comme signifiante.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139266" name="Text Box 4"/>
          <p:cNvSpPr txBox="1">
            <a:spLocks noChangeArrowheads="1"/>
          </p:cNvSpPr>
          <p:nvPr/>
        </p:nvSpPr>
        <p:spPr bwMode="auto">
          <a:xfrm>
            <a:off x="468313" y="673100"/>
            <a:ext cx="8135937" cy="5203825"/>
          </a:xfrm>
          <a:prstGeom prst="rect">
            <a:avLst/>
          </a:prstGeom>
          <a:noFill/>
          <a:ln w="9525">
            <a:noFill/>
            <a:miter lim="800000"/>
            <a:headEnd/>
            <a:tailEnd/>
          </a:ln>
        </p:spPr>
        <p:txBody>
          <a:bodyPr>
            <a:spAutoFit/>
          </a:bodyPr>
          <a:lstStyle/>
          <a:p>
            <a:r>
              <a:rPr lang="fr-FR" sz="2400"/>
              <a:t>Guillaume Apollinaire, </a:t>
            </a:r>
            <a:r>
              <a:rPr lang="fr-FR" sz="2400" i="1"/>
              <a:t>Alcools</a:t>
            </a:r>
            <a:r>
              <a:rPr lang="fr-FR" sz="2400"/>
              <a:t>, 1913.</a:t>
            </a:r>
          </a:p>
          <a:p>
            <a:endParaRPr lang="fr-FR" sz="2400"/>
          </a:p>
          <a:p>
            <a:pPr algn="ctr"/>
            <a:r>
              <a:rPr lang="fr-FR" sz="2400"/>
              <a:t>AUTOMNE</a:t>
            </a:r>
          </a:p>
          <a:p>
            <a:pPr algn="ctr"/>
            <a:endParaRPr lang="fr-FR" sz="2400"/>
          </a:p>
          <a:p>
            <a:r>
              <a:rPr lang="fr-FR" sz="2400"/>
              <a:t>Dans le brouillard s’en vont un paysan cagneux</a:t>
            </a:r>
          </a:p>
          <a:p>
            <a:r>
              <a:rPr lang="fr-FR" sz="2400"/>
              <a:t>Et son bœuf lentement dans le brouillard d’automne</a:t>
            </a:r>
          </a:p>
          <a:p>
            <a:r>
              <a:rPr lang="fr-FR" sz="2400"/>
              <a:t>Qui cache les hameaux pauvres et vergogneux</a:t>
            </a:r>
          </a:p>
          <a:p>
            <a:endParaRPr lang="fr-FR" sz="2400"/>
          </a:p>
          <a:p>
            <a:r>
              <a:rPr lang="fr-FR" sz="2400"/>
              <a:t>Et s’en allant là-bas le paysan chantonne</a:t>
            </a:r>
          </a:p>
          <a:p>
            <a:r>
              <a:rPr lang="fr-FR" sz="2400"/>
              <a:t>Une chanson d’amour et d’infidélité</a:t>
            </a:r>
          </a:p>
          <a:p>
            <a:r>
              <a:rPr lang="fr-FR" sz="2400"/>
              <a:t>Qui parle d’une bague et d’un cœur que l’on brise</a:t>
            </a:r>
          </a:p>
          <a:p>
            <a:endParaRPr lang="fr-FR" sz="2400"/>
          </a:p>
          <a:p>
            <a:r>
              <a:rPr lang="fr-FR" sz="2400"/>
              <a:t>Oh ! l’automne l’automne a fait mourir l’été</a:t>
            </a:r>
          </a:p>
          <a:p>
            <a:r>
              <a:rPr lang="fr-FR" sz="2400"/>
              <a:t>Dans le brouillard s’en vont deux silhouettes grises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ZoneTexte 2"/>
          <p:cNvSpPr txBox="1"/>
          <p:nvPr/>
        </p:nvSpPr>
        <p:spPr>
          <a:xfrm>
            <a:off x="683568" y="1094541"/>
            <a:ext cx="7992888" cy="4062651"/>
          </a:xfrm>
          <a:prstGeom prst="rect">
            <a:avLst/>
          </a:prstGeom>
          <a:noFill/>
        </p:spPr>
        <p:txBody>
          <a:bodyPr wrap="square" rtlCol="0">
            <a:spAutoFit/>
          </a:bodyPr>
          <a:lstStyle/>
          <a:p>
            <a:pPr algn="ctr"/>
            <a:r>
              <a:rPr lang="fr-FR" sz="2000" dirty="0" smtClean="0"/>
              <a:t>AUTOMNE</a:t>
            </a:r>
          </a:p>
          <a:p>
            <a:pPr algn="ctr"/>
            <a:endParaRPr lang="fr-FR" sz="2000" dirty="0" smtClean="0"/>
          </a:p>
          <a:p>
            <a:r>
              <a:rPr lang="fr-FR" sz="2000" b="1" dirty="0" smtClean="0"/>
              <a:t>Dans le brouillard s’en vont un paysan cagneux 	</a:t>
            </a:r>
            <a:r>
              <a:rPr lang="fr-FR" sz="2000" dirty="0" smtClean="0"/>
              <a:t>A</a:t>
            </a:r>
          </a:p>
          <a:p>
            <a:r>
              <a:rPr lang="fr-FR" sz="2000" b="1" dirty="0" smtClean="0"/>
              <a:t>Et son bœuf lentement </a:t>
            </a:r>
            <a:r>
              <a:rPr lang="fr-FR" sz="2000" dirty="0" smtClean="0"/>
              <a:t>dans le brouillard d’automne	B</a:t>
            </a:r>
          </a:p>
          <a:p>
            <a:r>
              <a:rPr lang="fr-FR" sz="2000" dirty="0" smtClean="0"/>
              <a:t>Qui cache les hameaux pauvres et vergogneux		A</a:t>
            </a:r>
          </a:p>
          <a:p>
            <a:endParaRPr lang="fr-FR" sz="2000" dirty="0" smtClean="0"/>
          </a:p>
          <a:p>
            <a:r>
              <a:rPr lang="fr-FR" sz="2000" dirty="0" smtClean="0"/>
              <a:t>Et s’en allant là-bas le paysan chantonne		B</a:t>
            </a:r>
          </a:p>
          <a:p>
            <a:r>
              <a:rPr lang="fr-FR" sz="2000" dirty="0" smtClean="0"/>
              <a:t>Une chanson d’amour et d’infidélité			C</a:t>
            </a:r>
          </a:p>
          <a:p>
            <a:r>
              <a:rPr lang="fr-FR" sz="2000" dirty="0" smtClean="0"/>
              <a:t>Qui parle </a:t>
            </a:r>
            <a:r>
              <a:rPr lang="fr-FR" sz="2000" b="1" dirty="0" smtClean="0"/>
              <a:t>d’une bague et d’un cœur que l’on brise</a:t>
            </a:r>
            <a:r>
              <a:rPr lang="fr-FR" sz="2000" dirty="0" smtClean="0"/>
              <a:t>	D</a:t>
            </a:r>
          </a:p>
          <a:p>
            <a:endParaRPr lang="fr-FR" sz="2000" dirty="0" smtClean="0"/>
          </a:p>
          <a:p>
            <a:r>
              <a:rPr lang="fr-FR" sz="2000" dirty="0" smtClean="0"/>
              <a:t>Oh ! l’automne </a:t>
            </a:r>
            <a:r>
              <a:rPr lang="fr-FR" sz="2000" dirty="0" err="1" smtClean="0"/>
              <a:t>l’automne</a:t>
            </a:r>
            <a:r>
              <a:rPr lang="fr-FR" sz="2000" dirty="0" smtClean="0"/>
              <a:t> a fait mourir l’été		C</a:t>
            </a:r>
          </a:p>
          <a:p>
            <a:r>
              <a:rPr lang="fr-FR" sz="2000" b="1" dirty="0" smtClean="0"/>
              <a:t>Dans le brouillard s’en vont deux silhouettes grises</a:t>
            </a:r>
            <a:r>
              <a:rPr lang="fr-FR" sz="2000" dirty="0" smtClean="0"/>
              <a:t>	D</a:t>
            </a:r>
          </a:p>
          <a:p>
            <a:endParaRPr lang="fr-F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9522" name="Picture 2" descr="Bruegel le cycle des saisons 1565 le retour du troupeau (automne)"/>
          <p:cNvPicPr>
            <a:picLocks noGrp="1" noChangeAspect="1" noChangeArrowheads="1"/>
          </p:cNvPicPr>
          <p:nvPr>
            <p:ph/>
          </p:nvPr>
        </p:nvPicPr>
        <p:blipFill>
          <a:blip r:embed="rId3" cstate="print"/>
          <a:srcRect/>
          <a:stretch>
            <a:fillRect/>
          </a:stretch>
        </p:blipFill>
        <p:spPr>
          <a:xfrm>
            <a:off x="611560" y="1037711"/>
            <a:ext cx="7920880" cy="5703657"/>
          </a:xfrm>
          <a:noFill/>
          <a:ln/>
        </p:spPr>
      </p:pic>
      <p:sp>
        <p:nvSpPr>
          <p:cNvPr id="4" name="ZoneTexte 3"/>
          <p:cNvSpPr txBox="1"/>
          <p:nvPr/>
        </p:nvSpPr>
        <p:spPr>
          <a:xfrm>
            <a:off x="395536" y="404664"/>
            <a:ext cx="8352928" cy="461665"/>
          </a:xfrm>
          <a:prstGeom prst="rect">
            <a:avLst/>
          </a:prstGeom>
          <a:noFill/>
        </p:spPr>
        <p:txBody>
          <a:bodyPr wrap="square" rtlCol="0">
            <a:spAutoFit/>
          </a:bodyPr>
          <a:lstStyle/>
          <a:p>
            <a:pPr algn="ctr"/>
            <a:r>
              <a:rPr lang="fr-FR" sz="2400" dirty="0" smtClean="0">
                <a:solidFill>
                  <a:schemeClr val="bg1"/>
                </a:solidFill>
              </a:rPr>
              <a:t>Bruegel, Le retour du troupeau automne, 1565 (</a:t>
            </a:r>
            <a:r>
              <a:rPr lang="nn-NO" dirty="0" smtClean="0">
                <a:solidFill>
                  <a:schemeClr val="bg1"/>
                </a:solidFill>
              </a:rPr>
              <a:t>117 x 159 cm) </a:t>
            </a:r>
            <a:endParaRPr lang="fr-FR" dirty="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subTitle" idx="1"/>
          </p:nvPr>
        </p:nvSpPr>
        <p:spPr>
          <a:xfrm>
            <a:off x="1115616" y="1916832"/>
            <a:ext cx="6984776" cy="2736304"/>
          </a:xfrm>
        </p:spPr>
        <p:txBody>
          <a:bodyPr/>
          <a:lstStyle/>
          <a:p>
            <a:pPr algn="l" eaLnBrk="1" hangingPunct="1"/>
            <a:r>
              <a:rPr lang="fr-FR" sz="4000" b="1" dirty="0"/>
              <a:t>2</a:t>
            </a:r>
            <a:r>
              <a:rPr lang="fr-FR" sz="4000" b="1" dirty="0" smtClean="0"/>
              <a:t>. Retour sur le </a:t>
            </a:r>
            <a:r>
              <a:rPr lang="fr-FR" sz="4000" b="1" i="1" dirty="0" smtClean="0"/>
              <a:t>détour: </a:t>
            </a:r>
            <a:r>
              <a:rPr lang="fr-FR" sz="4000" b="1" dirty="0" smtClean="0"/>
              <a:t>fondements et limites.</a:t>
            </a:r>
          </a:p>
        </p:txBody>
      </p:sp>
    </p:spTree>
    <p:extLst>
      <p:ext uri="{BB962C8B-B14F-4D97-AF65-F5344CB8AC3E}">
        <p14:creationId xmlns:p14="http://schemas.microsoft.com/office/powerpoint/2010/main" xmlns="" val="23602165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476672"/>
            <a:ext cx="8291264" cy="6120680"/>
          </a:xfrm>
        </p:spPr>
        <p:txBody>
          <a:bodyPr/>
          <a:lstStyle/>
          <a:p>
            <a:pPr>
              <a:spcBef>
                <a:spcPts val="0"/>
              </a:spcBef>
              <a:buNone/>
            </a:pPr>
            <a:r>
              <a:rPr lang="fr-FR" dirty="0" smtClean="0"/>
              <a:t>	Attendus (d’après les programmes et les enseignants que j’ai interrogés): </a:t>
            </a:r>
          </a:p>
          <a:p>
            <a:pPr marL="0" indent="0">
              <a:spcBef>
                <a:spcPts val="0"/>
              </a:spcBef>
              <a:buNone/>
            </a:pPr>
            <a:endParaRPr lang="fr-FR" dirty="0" smtClean="0"/>
          </a:p>
          <a:p>
            <a:pPr marL="0" indent="0">
              <a:spcBef>
                <a:spcPts val="0"/>
              </a:spcBef>
              <a:buNone/>
            </a:pPr>
            <a:r>
              <a:rPr lang="fr-FR" u="sng" dirty="0" smtClean="0"/>
              <a:t>Construction d’une interprétation</a:t>
            </a:r>
            <a:r>
              <a:rPr lang="fr-FR" dirty="0" smtClean="0"/>
              <a:t>:</a:t>
            </a:r>
          </a:p>
          <a:p>
            <a:pPr>
              <a:spcBef>
                <a:spcPts val="0"/>
              </a:spcBef>
              <a:buFontTx/>
              <a:buChar char="-"/>
            </a:pPr>
            <a:r>
              <a:rPr lang="fr-FR" dirty="0"/>
              <a:t>a</a:t>
            </a:r>
            <a:r>
              <a:rPr lang="fr-FR" dirty="0" smtClean="0"/>
              <a:t>llant au-delà de la signification immédiate,</a:t>
            </a:r>
          </a:p>
          <a:p>
            <a:pPr>
              <a:spcBef>
                <a:spcPts val="0"/>
              </a:spcBef>
              <a:buFontTx/>
              <a:buChar char="-"/>
            </a:pPr>
            <a:r>
              <a:rPr lang="fr-FR" dirty="0" smtClean="0"/>
              <a:t>appuyée sur des caractéristiques formelles,</a:t>
            </a:r>
          </a:p>
          <a:p>
            <a:pPr>
              <a:buFontTx/>
              <a:buChar char="-"/>
            </a:pPr>
            <a:r>
              <a:rPr lang="fr-FR" dirty="0" smtClean="0"/>
              <a:t>plurielle mais cohérente, </a:t>
            </a:r>
          </a:p>
          <a:p>
            <a:pPr>
              <a:buFontTx/>
              <a:buChar char="-"/>
            </a:pPr>
            <a:r>
              <a:rPr lang="fr-FR" dirty="0" smtClean="0"/>
              <a:t>informée </a:t>
            </a:r>
            <a:r>
              <a:rPr lang="fr-FR" dirty="0"/>
              <a:t>par la prise en compte de données historiques et </a:t>
            </a:r>
            <a:r>
              <a:rPr lang="fr-FR" dirty="0" smtClean="0"/>
              <a:t>esthétiques. </a:t>
            </a:r>
            <a:endParaRPr lang="fr-FR" dirty="0"/>
          </a:p>
        </p:txBody>
      </p:sp>
    </p:spTree>
    <p:extLst>
      <p:ext uri="{BB962C8B-B14F-4D97-AF65-F5344CB8AC3E}">
        <p14:creationId xmlns:p14="http://schemas.microsoft.com/office/powerpoint/2010/main" xmlns="" val="41183905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404664"/>
            <a:ext cx="8363272" cy="5976664"/>
          </a:xfrm>
        </p:spPr>
        <p:txBody>
          <a:bodyPr/>
          <a:lstStyle/>
          <a:p>
            <a:pPr>
              <a:buNone/>
            </a:pPr>
            <a:r>
              <a:rPr lang="fr-FR" dirty="0" smtClean="0"/>
              <a:t>	Analyse d’après Patrick Rayou, Elisabeth Bautier,</a:t>
            </a:r>
          </a:p>
          <a:p>
            <a:pPr>
              <a:buNone/>
            </a:pPr>
            <a:r>
              <a:rPr lang="fr-FR" i="1" dirty="0" smtClean="0"/>
              <a:t>	Les registres de travail des élèves.</a:t>
            </a:r>
            <a:r>
              <a:rPr lang="fr-FR" dirty="0" smtClean="0"/>
              <a:t> </a:t>
            </a:r>
            <a:endParaRPr lang="fr-FR" i="1" dirty="0" smtClean="0"/>
          </a:p>
          <a:p>
            <a:pPr>
              <a:buNone/>
            </a:pPr>
            <a:endParaRPr lang="fr-FR" i="1" dirty="0" smtClean="0"/>
          </a:p>
          <a:p>
            <a:pPr>
              <a:buNone/>
            </a:pPr>
            <a:r>
              <a:rPr lang="fr-FR" dirty="0" smtClean="0"/>
              <a:t>	L’activité nécessaire pour satisfaire les attendus relève de trois registres:</a:t>
            </a:r>
          </a:p>
          <a:p>
            <a:pPr>
              <a:buNone/>
            </a:pPr>
            <a:endParaRPr lang="fr-FR" dirty="0"/>
          </a:p>
          <a:p>
            <a:pPr>
              <a:buNone/>
            </a:pPr>
            <a:r>
              <a:rPr lang="fr-FR" dirty="0" smtClean="0"/>
              <a:t>- Registre cognitif,</a:t>
            </a:r>
          </a:p>
          <a:p>
            <a:pPr>
              <a:buNone/>
            </a:pPr>
            <a:r>
              <a:rPr lang="fr-FR" dirty="0" smtClean="0"/>
              <a:t>- Registre culturel,</a:t>
            </a:r>
          </a:p>
          <a:p>
            <a:pPr>
              <a:buNone/>
            </a:pPr>
            <a:r>
              <a:rPr lang="fr-FR" dirty="0" smtClean="0"/>
              <a:t>- Registre de l’identité symbolique.</a:t>
            </a:r>
          </a:p>
          <a:p>
            <a:endParaRPr lang="fr-FR" dirty="0"/>
          </a:p>
          <a:p>
            <a:pPr marL="0" indent="0">
              <a:buNone/>
            </a:pPr>
            <a:endParaRPr lang="fr-FR" dirty="0" smtClean="0"/>
          </a:p>
        </p:txBody>
      </p:sp>
    </p:spTree>
    <p:extLst>
      <p:ext uri="{BB962C8B-B14F-4D97-AF65-F5344CB8AC3E}">
        <p14:creationId xmlns:p14="http://schemas.microsoft.com/office/powerpoint/2010/main" xmlns="" val="24460322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620688"/>
            <a:ext cx="8363272" cy="5505475"/>
          </a:xfrm>
        </p:spPr>
        <p:txBody>
          <a:bodyPr/>
          <a:lstStyle/>
          <a:p>
            <a:pPr>
              <a:buNone/>
            </a:pPr>
            <a:endParaRPr lang="fr-FR" sz="2400" dirty="0" smtClean="0"/>
          </a:p>
          <a:p>
            <a:pPr>
              <a:buNone/>
            </a:pPr>
            <a:r>
              <a:rPr lang="fr-FR" sz="2400" u="sng" dirty="0" smtClean="0"/>
              <a:t>Corpus de commentaires d’élèves</a:t>
            </a:r>
            <a:r>
              <a:rPr lang="fr-FR" sz="2400" dirty="0" smtClean="0"/>
              <a:t>:</a:t>
            </a:r>
          </a:p>
          <a:p>
            <a:pPr>
              <a:buNone/>
            </a:pPr>
            <a:r>
              <a:rPr lang="fr-FR" sz="2400" dirty="0" smtClean="0"/>
              <a:t>- </a:t>
            </a:r>
            <a:r>
              <a:rPr lang="fr-FR" sz="2400" dirty="0" smtClean="0"/>
              <a:t>102 </a:t>
            </a:r>
            <a:r>
              <a:rPr lang="fr-FR" sz="2400" dirty="0" smtClean="0"/>
              <a:t>élèves de troisième et de seconde,</a:t>
            </a:r>
          </a:p>
          <a:p>
            <a:pPr>
              <a:buNone/>
            </a:pPr>
            <a:r>
              <a:rPr lang="fr-FR" sz="2400" dirty="0" smtClean="0"/>
              <a:t>- consignes:</a:t>
            </a:r>
          </a:p>
          <a:p>
            <a:pPr>
              <a:buNone/>
            </a:pPr>
            <a:r>
              <a:rPr lang="fr-FR" sz="2400" dirty="0" smtClean="0"/>
              <a:t>	Ecrivez dix lignes (au minimum) pour commenter le texte (donnez quelques unes de vos impressions).</a:t>
            </a:r>
          </a:p>
          <a:p>
            <a:pPr>
              <a:buNone/>
            </a:pPr>
            <a:r>
              <a:rPr lang="fr-FR" sz="2400" dirty="0" smtClean="0"/>
              <a:t>	Ecrivez dix lignes (au minimum) pour commenter le tableau (donnez quelques unes de vos impressions).</a:t>
            </a:r>
          </a:p>
          <a:p>
            <a:pPr>
              <a:buNone/>
            </a:pPr>
            <a:r>
              <a:rPr lang="fr-FR" sz="2400" dirty="0" smtClean="0"/>
              <a:t>	Si l’un des deux documents (texte ou tableau) ne vous inspire pas du tout, expliquez moi pourquoi et écrivez un texte un peu plus long (15 lignes au moins) sur l’autre document.</a:t>
            </a:r>
          </a:p>
          <a:p>
            <a:pPr>
              <a:buNone/>
            </a:pPr>
            <a:endParaRPr lang="fr-FR" dirty="0" smtClean="0"/>
          </a:p>
          <a:p>
            <a:endParaRPr lang="fr-FR" dirty="0" smtClean="0"/>
          </a:p>
        </p:txBody>
      </p:sp>
    </p:spTree>
    <p:extLst>
      <p:ext uri="{BB962C8B-B14F-4D97-AF65-F5344CB8AC3E}">
        <p14:creationId xmlns:p14="http://schemas.microsoft.com/office/powerpoint/2010/main" xmlns="" val="29130891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620688"/>
            <a:ext cx="8363272" cy="5505475"/>
          </a:xfrm>
        </p:spPr>
        <p:txBody>
          <a:bodyPr/>
          <a:lstStyle/>
          <a:p>
            <a:pPr marL="0" indent="0">
              <a:buNone/>
            </a:pPr>
            <a:endParaRPr lang="fr-FR" dirty="0"/>
          </a:p>
          <a:p>
            <a:r>
              <a:rPr lang="fr-FR" dirty="0" smtClean="0"/>
              <a:t>Illustration au travers des commentaires de Laura, élève de troisième au collège Schweitzer de Créteil sur:</a:t>
            </a:r>
          </a:p>
          <a:p>
            <a:r>
              <a:rPr lang="fr-FR" i="1" dirty="0" smtClean="0"/>
              <a:t>Paysage sous le pluie, </a:t>
            </a:r>
            <a:r>
              <a:rPr lang="fr-FR" dirty="0" smtClean="0"/>
              <a:t>Kandinsky,</a:t>
            </a:r>
          </a:p>
          <a:p>
            <a:r>
              <a:rPr lang="fr-FR" dirty="0" smtClean="0"/>
              <a:t>Extrait de </a:t>
            </a:r>
            <a:r>
              <a:rPr lang="fr-FR" i="1" dirty="0" smtClean="0"/>
              <a:t>Sido</a:t>
            </a:r>
            <a:r>
              <a:rPr lang="fr-FR" dirty="0" smtClean="0"/>
              <a:t>, Colette.</a:t>
            </a:r>
          </a:p>
          <a:p>
            <a:endParaRPr lang="fr-FR" dirty="0" smtClean="0"/>
          </a:p>
        </p:txBody>
      </p:sp>
    </p:spTree>
    <p:extLst>
      <p:ext uri="{BB962C8B-B14F-4D97-AF65-F5344CB8AC3E}">
        <p14:creationId xmlns:p14="http://schemas.microsoft.com/office/powerpoint/2010/main" xmlns="" val="29130891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57200" y="44624"/>
            <a:ext cx="8229600" cy="864096"/>
          </a:xfrm>
        </p:spPr>
        <p:txBody>
          <a:bodyPr/>
          <a:lstStyle/>
          <a:p>
            <a:r>
              <a:rPr lang="fr-FR" sz="2400" dirty="0" err="1" smtClean="0">
                <a:solidFill>
                  <a:schemeClr val="bg1"/>
                </a:solidFill>
              </a:rPr>
              <a:t>Vassily</a:t>
            </a:r>
            <a:r>
              <a:rPr lang="fr-FR" sz="2400" dirty="0" smtClean="0">
                <a:solidFill>
                  <a:schemeClr val="bg1"/>
                </a:solidFill>
              </a:rPr>
              <a:t> Kandinsky, </a:t>
            </a:r>
            <a:r>
              <a:rPr lang="fr-FR" sz="2400" i="1" dirty="0" smtClean="0">
                <a:solidFill>
                  <a:schemeClr val="bg1"/>
                </a:solidFill>
              </a:rPr>
              <a:t>Paysage sous la pluie, </a:t>
            </a:r>
            <a:r>
              <a:rPr lang="fr-FR" sz="2400" dirty="0" smtClean="0">
                <a:solidFill>
                  <a:schemeClr val="bg1"/>
                </a:solidFill>
              </a:rPr>
              <a:t>1913. </a:t>
            </a:r>
            <a:br>
              <a:rPr lang="fr-FR" sz="2400" dirty="0" smtClean="0">
                <a:solidFill>
                  <a:schemeClr val="bg1"/>
                </a:solidFill>
              </a:rPr>
            </a:br>
            <a:r>
              <a:rPr lang="fr-FR" sz="2000" dirty="0" smtClean="0">
                <a:solidFill>
                  <a:schemeClr val="bg1"/>
                </a:solidFill>
              </a:rPr>
              <a:t>Huile sur toile, (70,2 sur 78,1 cm).</a:t>
            </a:r>
            <a:endParaRPr lang="fr-FR" sz="2000" dirty="0">
              <a:solidFill>
                <a:schemeClr val="bg1"/>
              </a:solidFill>
            </a:endParaRPr>
          </a:p>
        </p:txBody>
      </p:sp>
      <p:pic>
        <p:nvPicPr>
          <p:cNvPr id="4" name="Picture 1" descr="kandinsky lanscape with rain">
            <a:hlinkClick r:id="rId2"/>
          </p:cNvPr>
          <p:cNvPicPr>
            <a:picLocks noChangeAspect="1" noChangeArrowheads="1"/>
          </p:cNvPicPr>
          <p:nvPr/>
        </p:nvPicPr>
        <p:blipFill>
          <a:blip r:embed="rId3" cstate="print"/>
          <a:srcRect/>
          <a:stretch>
            <a:fillRect/>
          </a:stretch>
        </p:blipFill>
        <p:spPr bwMode="auto">
          <a:xfrm>
            <a:off x="1227610" y="945048"/>
            <a:ext cx="6440734" cy="5796320"/>
          </a:xfrm>
          <a:prstGeom prst="rect">
            <a:avLst/>
          </a:prstGeom>
          <a:noFill/>
        </p:spPr>
      </p:pic>
    </p:spTree>
    <p:extLst>
      <p:ext uri="{BB962C8B-B14F-4D97-AF65-F5344CB8AC3E}">
        <p14:creationId xmlns:p14="http://schemas.microsoft.com/office/powerpoint/2010/main" xmlns="" val="30467610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un monde horrible et </a:t>
            </a:r>
            <a:r>
              <a:rPr lang="fr-FR" sz="2400" i="1" dirty="0" err="1"/>
              <a:t>étoufant</a:t>
            </a:r>
            <a:r>
              <a:rPr lang="fr-FR" sz="2400" i="1" dirty="0"/>
              <a:t>. Dans ce tableau la couleur noire en haut à gauche me fait penser à un animal ou à quelque chose d’</a:t>
            </a:r>
            <a:r>
              <a:rPr lang="fr-FR" sz="2400" i="1" dirty="0" err="1"/>
              <a:t>éfrayant</a:t>
            </a:r>
            <a:r>
              <a:rPr lang="fr-FR" sz="2400" i="1" dirty="0"/>
              <a:t>. Il y a aussi comme des grilles qui me font penser à l’enfermement comme si le peintre pensait que la vie ressemblais à la prison et que l’on est pas libre. Le bleu me fait penser à de l’eau et le rouge au sang ou aussi au ciel lorsque nous somme près d’un volcan en éruption. </a:t>
            </a:r>
            <a:endParaRPr lang="fr-FR" sz="2400" dirty="0"/>
          </a:p>
          <a:p>
            <a:pPr marL="0" indent="0">
              <a:buNone/>
            </a:pPr>
            <a:r>
              <a:rPr lang="fr-FR" sz="2400" i="1" dirty="0"/>
              <a:t>Je vois dans ce tableau une ville avec plein de grille sous un ciel rouge avec la mer qui recouvre la ville et quelqu’un ou quelque chose qui approche de cette ville horrible.</a:t>
            </a:r>
            <a:endParaRPr lang="fr-FR" sz="2400" dirty="0"/>
          </a:p>
          <a:p>
            <a:pPr marL="0" indent="0">
              <a:buNone/>
            </a:pPr>
            <a:r>
              <a:rPr lang="fr-FR" sz="2400" i="1" dirty="0"/>
              <a:t>Le peintre devait être dans un état d’esprit triste ou encore </a:t>
            </a:r>
            <a:r>
              <a:rPr lang="fr-FR" sz="2400" i="1"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190766491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1268760"/>
            <a:ext cx="8291264" cy="4857403"/>
          </a:xfrm>
        </p:spPr>
        <p:txBody>
          <a:bodyPr/>
          <a:lstStyle/>
          <a:p>
            <a:pPr marL="0" indent="0">
              <a:buNone/>
            </a:pPr>
            <a:r>
              <a:rPr lang="fr-FR" dirty="0" smtClean="0"/>
              <a:t>Registre cognitif:</a:t>
            </a:r>
          </a:p>
          <a:p>
            <a:pPr marL="0" indent="0">
              <a:buNone/>
            </a:pPr>
            <a:r>
              <a:rPr lang="fr-FR" dirty="0" smtClean="0"/>
              <a:t>- Entrée dans l’interprétation,</a:t>
            </a:r>
          </a:p>
          <a:p>
            <a:pPr marL="0" indent="0">
              <a:buNone/>
            </a:pPr>
            <a:endParaRPr lang="fr-FR" dirty="0"/>
          </a:p>
        </p:txBody>
      </p:sp>
      <p:sp>
        <p:nvSpPr>
          <p:cNvPr id="3174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Tree>
    <p:extLst>
      <p:ext uri="{BB962C8B-B14F-4D97-AF65-F5344CB8AC3E}">
        <p14:creationId xmlns:p14="http://schemas.microsoft.com/office/powerpoint/2010/main" xmlns="" val="11597392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un monde horrible et </a:t>
            </a:r>
            <a:r>
              <a:rPr lang="fr-FR" sz="2400" i="1" dirty="0" err="1"/>
              <a:t>étoufant</a:t>
            </a:r>
            <a:r>
              <a:rPr lang="fr-FR" sz="2400" i="1" dirty="0"/>
              <a:t>. Dans ce tableau la couleur noire en haut à gauche me fait penser à un animal ou à quelque chose d’</a:t>
            </a:r>
            <a:r>
              <a:rPr lang="fr-FR" sz="2400" i="1" dirty="0" err="1"/>
              <a:t>éfrayant</a:t>
            </a:r>
            <a:r>
              <a:rPr lang="fr-FR" sz="2400" i="1" dirty="0"/>
              <a:t>. Il y a aussi comme des grilles qui me font penser à l’enfermement comme si le peintre pensait que la vie ressemblais à la prison et que l’on est pas libre. Le bleu me fait penser à de l’eau et le rouge au sang ou aussi au ciel lorsque nous somme près d’un volcan en éruption. </a:t>
            </a:r>
            <a:endParaRPr lang="fr-FR" sz="2400" dirty="0"/>
          </a:p>
          <a:p>
            <a:pPr marL="0" indent="0">
              <a:buNone/>
            </a:pPr>
            <a:r>
              <a:rPr lang="fr-FR" sz="2400" i="1" dirty="0"/>
              <a:t>Je vois dans ce tableau une ville avec plein de grille sous un ciel rouge avec la mer qui recouvre la ville et quelqu’un ou quelque chose qui approche de cette ville horrible.</a:t>
            </a:r>
            <a:endParaRPr lang="fr-FR" sz="2400" dirty="0"/>
          </a:p>
          <a:p>
            <a:pPr marL="0" indent="0">
              <a:buNone/>
            </a:pPr>
            <a:r>
              <a:rPr lang="fr-FR" sz="2400" i="1" dirty="0"/>
              <a:t>Le peintre devait être dans un état d’esprit triste ou encore </a:t>
            </a:r>
            <a:r>
              <a:rPr lang="fr-FR" sz="2400" i="1"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19614326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a:t>
            </a:r>
            <a:r>
              <a:rPr lang="fr-FR" sz="2400" i="1" u="sng" dirty="0"/>
              <a:t>me font penser à </a:t>
            </a:r>
            <a:r>
              <a:rPr lang="fr-FR" sz="2400" i="1" dirty="0"/>
              <a:t>un monde horrible et </a:t>
            </a:r>
            <a:r>
              <a:rPr lang="fr-FR" sz="2400" i="1" dirty="0" err="1"/>
              <a:t>étoufant</a:t>
            </a:r>
            <a:r>
              <a:rPr lang="fr-FR" sz="2400" i="1" dirty="0"/>
              <a:t>. Dans ce tableau la couleur noire en haut à gauche </a:t>
            </a:r>
            <a:r>
              <a:rPr lang="fr-FR" sz="2400" i="1" u="sng" dirty="0"/>
              <a:t>me fait penser à </a:t>
            </a:r>
            <a:r>
              <a:rPr lang="fr-FR" sz="2400" i="1" dirty="0"/>
              <a:t>un animal ou à quelque chose d’</a:t>
            </a:r>
            <a:r>
              <a:rPr lang="fr-FR" sz="2400" i="1" dirty="0" err="1"/>
              <a:t>éfrayant</a:t>
            </a:r>
            <a:r>
              <a:rPr lang="fr-FR" sz="2400" i="1" dirty="0"/>
              <a:t>. Il y a aussi comme des grilles qui </a:t>
            </a:r>
            <a:r>
              <a:rPr lang="fr-FR" sz="2400" i="1" u="sng" dirty="0"/>
              <a:t>me font penser à </a:t>
            </a:r>
            <a:r>
              <a:rPr lang="fr-FR" sz="2400" i="1" dirty="0"/>
              <a:t>l’enfermement </a:t>
            </a:r>
            <a:r>
              <a:rPr lang="fr-FR" sz="2400" i="1" u="sng" dirty="0"/>
              <a:t>comme si le peintre pensait </a:t>
            </a:r>
            <a:r>
              <a:rPr lang="fr-FR" sz="2400" i="1" dirty="0"/>
              <a:t>que la vie ressemblais à la prison et que l’on est pas libre. Le bleu </a:t>
            </a:r>
            <a:r>
              <a:rPr lang="fr-FR" sz="2400" i="1" u="sng" dirty="0"/>
              <a:t>me fait penser à </a:t>
            </a:r>
            <a:r>
              <a:rPr lang="fr-FR" sz="2400" i="1" dirty="0"/>
              <a:t>de l’eau et le rouge au sang ou aussi au ciel lorsque nous somme près d’un volcan en éruption. </a:t>
            </a:r>
            <a:endParaRPr lang="fr-FR" sz="2400" dirty="0"/>
          </a:p>
          <a:p>
            <a:pPr marL="0" indent="0">
              <a:buNone/>
            </a:pPr>
            <a:r>
              <a:rPr lang="fr-FR" sz="2400" i="1" u="sng" dirty="0"/>
              <a:t>Je vois dans ce tableau </a:t>
            </a:r>
            <a:r>
              <a:rPr lang="fr-FR" sz="2400" i="1" dirty="0"/>
              <a:t>une ville avec plein de grille sous un ciel rouge avec la mer qui recouvre la ville et quelqu’un ou quelque chose qui approche de cette ville horrible.</a:t>
            </a:r>
            <a:endParaRPr lang="fr-FR" sz="2400" dirty="0"/>
          </a:p>
          <a:p>
            <a:pPr marL="0" indent="0">
              <a:buNone/>
            </a:pPr>
            <a:r>
              <a:rPr lang="fr-FR" sz="2400" i="1" u="sng" dirty="0"/>
              <a:t>Le peintre devait être </a:t>
            </a:r>
            <a:r>
              <a:rPr lang="fr-FR" sz="2400" i="1" dirty="0"/>
              <a:t>dans un état d’esprit triste ou encore </a:t>
            </a:r>
            <a:r>
              <a:rPr lang="fr-FR" sz="2400" i="1" dirty="0" err="1"/>
              <a:t>ennervé</a:t>
            </a:r>
            <a:r>
              <a:rPr lang="fr-FR" sz="2400" i="1" dirty="0"/>
              <a:t> car quand on est souvent </a:t>
            </a:r>
            <a:r>
              <a:rPr lang="fr-FR" sz="2400" i="1" dirty="0" err="1"/>
              <a:t>ennervé</a:t>
            </a:r>
            <a:r>
              <a:rPr lang="fr-FR" sz="2400" i="1" dirty="0"/>
              <a:t> on voit le monde comme s’il était cruel. </a:t>
            </a:r>
            <a:r>
              <a:rPr lang="fr-FR" sz="2400" i="1" u="sng" dirty="0"/>
              <a:t>Mais cette idée me fait voir dans le tableau </a:t>
            </a:r>
            <a:r>
              <a:rPr lang="fr-FR" sz="2400" i="1" dirty="0"/>
              <a:t>la mort par le rouge du tableau. </a:t>
            </a:r>
            <a:r>
              <a:rPr lang="fr-FR" sz="2400" i="1" u="sng" dirty="0"/>
              <a:t>On dirait aussi que </a:t>
            </a:r>
            <a:r>
              <a:rPr lang="fr-FR" sz="2400" i="1" dirty="0"/>
              <a:t>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24692911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un </a:t>
            </a:r>
            <a:r>
              <a:rPr lang="fr-FR" sz="2400" i="1" u="sng" dirty="0"/>
              <a:t>monde horrible et </a:t>
            </a:r>
            <a:r>
              <a:rPr lang="fr-FR" sz="2400" i="1" u="sng" dirty="0" err="1"/>
              <a:t>étoufant</a:t>
            </a:r>
            <a:r>
              <a:rPr lang="fr-FR" sz="2400" i="1" dirty="0"/>
              <a:t>. Dans ce tableau la couleur noire en haut à gauche me fait penser à un animal ou à </a:t>
            </a:r>
            <a:r>
              <a:rPr lang="fr-FR" sz="2400" i="1" u="sng" dirty="0"/>
              <a:t>quelque chose d’</a:t>
            </a:r>
            <a:r>
              <a:rPr lang="fr-FR" sz="2400" i="1" u="sng" dirty="0" err="1"/>
              <a:t>éfrayant</a:t>
            </a:r>
            <a:r>
              <a:rPr lang="fr-FR" sz="2400" i="1" dirty="0"/>
              <a:t>. Il y a aussi comme des grilles qui me font penser à </a:t>
            </a:r>
            <a:r>
              <a:rPr lang="fr-FR" sz="2400" i="1" u="sng" dirty="0"/>
              <a:t>l’enfermement</a:t>
            </a:r>
            <a:r>
              <a:rPr lang="fr-FR" sz="2400" i="1" dirty="0"/>
              <a:t> comme si le peintre pensait que la vie ressemblais à la prison et que l’on est pas libre. Le bleu me fait penser à de l’eau et le rouge au sang ou aussi au ciel lorsque nous somme près d’un volcan en éruption. </a:t>
            </a:r>
            <a:endParaRPr lang="fr-FR" sz="2400" dirty="0"/>
          </a:p>
          <a:p>
            <a:pPr marL="0" indent="0">
              <a:buNone/>
            </a:pPr>
            <a:r>
              <a:rPr lang="fr-FR" sz="2400" i="1" dirty="0"/>
              <a:t>Je vois dans ce tableau une ville avec plein de grille sous un ciel rouge avec la mer qui recouvre la ville et quelqu’un ou quelque chose qui approche de cette ville horrible.</a:t>
            </a:r>
            <a:endParaRPr lang="fr-FR" sz="2400" dirty="0"/>
          </a:p>
          <a:p>
            <a:pPr marL="0" indent="0">
              <a:buNone/>
            </a:pPr>
            <a:r>
              <a:rPr lang="fr-FR" sz="2400" i="1" dirty="0"/>
              <a:t>Le peintre devait être dans un </a:t>
            </a:r>
            <a:r>
              <a:rPr lang="fr-FR" sz="2400" i="1" u="sng" dirty="0"/>
              <a:t>état d’esprit triste ou encore </a:t>
            </a:r>
            <a:r>
              <a:rPr lang="fr-FR" sz="2400" i="1" u="sng"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268944827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1268760"/>
            <a:ext cx="8291264" cy="4857403"/>
          </a:xfrm>
        </p:spPr>
        <p:txBody>
          <a:bodyPr/>
          <a:lstStyle/>
          <a:p>
            <a:pPr marL="0" indent="0">
              <a:buNone/>
            </a:pPr>
            <a:r>
              <a:rPr lang="fr-FR" dirty="0" smtClean="0"/>
              <a:t>Registre cognitif,</a:t>
            </a:r>
          </a:p>
          <a:p>
            <a:pPr>
              <a:buFontTx/>
              <a:buChar char="-"/>
            </a:pPr>
            <a:r>
              <a:rPr lang="fr-FR" dirty="0" smtClean="0"/>
              <a:t>Entrée dans l’interprétation,</a:t>
            </a:r>
          </a:p>
          <a:p>
            <a:pPr>
              <a:buFontTx/>
              <a:buChar char="-"/>
            </a:pPr>
            <a:r>
              <a:rPr lang="fr-FR" dirty="0" smtClean="0"/>
              <a:t>Appui sur les caractéristiques formelles,</a:t>
            </a:r>
          </a:p>
          <a:p>
            <a:pPr>
              <a:buFontTx/>
              <a:buChar char="-"/>
            </a:pPr>
            <a:endParaRPr lang="fr-FR" dirty="0" smtClean="0"/>
          </a:p>
          <a:p>
            <a:pPr marL="0" indent="0">
              <a:buNone/>
            </a:pPr>
            <a:endParaRPr lang="fr-FR" dirty="0"/>
          </a:p>
        </p:txBody>
      </p:sp>
    </p:spTree>
    <p:extLst>
      <p:ext uri="{BB962C8B-B14F-4D97-AF65-F5344CB8AC3E}">
        <p14:creationId xmlns:p14="http://schemas.microsoft.com/office/powerpoint/2010/main" xmlns="" val="29374524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un monde horrible et </a:t>
            </a:r>
            <a:r>
              <a:rPr lang="fr-FR" sz="2400" i="1" dirty="0" err="1"/>
              <a:t>étoufant</a:t>
            </a:r>
            <a:r>
              <a:rPr lang="fr-FR" sz="2400" i="1" dirty="0"/>
              <a:t>. Dans ce tableau la couleur noire en haut à gauche me fait penser à un animal ou à quelque chose d’</a:t>
            </a:r>
            <a:r>
              <a:rPr lang="fr-FR" sz="2400" i="1" dirty="0" err="1"/>
              <a:t>éfrayant</a:t>
            </a:r>
            <a:r>
              <a:rPr lang="fr-FR" sz="2400" i="1" dirty="0"/>
              <a:t>. Il y a aussi comme des grilles qui me font penser à l’enfermement comme si le peintre pensait que la vie ressemblais à la prison et que l’on est pas libre. Le bleu me fait penser à de l’eau et le rouge au sang ou aussi au ciel lorsque nous somme près d’un volcan en éruption. </a:t>
            </a:r>
            <a:endParaRPr lang="fr-FR" sz="2400" dirty="0"/>
          </a:p>
          <a:p>
            <a:pPr marL="0" indent="0">
              <a:buNone/>
            </a:pPr>
            <a:r>
              <a:rPr lang="fr-FR" sz="2400" i="1" dirty="0"/>
              <a:t>Je vois dans ce tableau une ville avec plein de grille sous un ciel rouge avec la mer qui recouvre la ville et quelqu’un ou quelque chose qui approche de cette ville horrible.</a:t>
            </a:r>
            <a:endParaRPr lang="fr-FR" sz="2400" dirty="0"/>
          </a:p>
          <a:p>
            <a:pPr marL="0" indent="0">
              <a:buNone/>
            </a:pPr>
            <a:r>
              <a:rPr lang="fr-FR" sz="2400" i="1" dirty="0"/>
              <a:t>Le peintre devait être dans un état d’esprit triste ou encore </a:t>
            </a:r>
            <a:r>
              <a:rPr lang="fr-FR" sz="2400" i="1"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196143266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6480720"/>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a:t>
            </a:r>
            <a:r>
              <a:rPr lang="fr-FR" sz="2400" i="1" u="sng" dirty="0"/>
              <a:t>multicolore</a:t>
            </a:r>
            <a:r>
              <a:rPr lang="fr-FR" sz="2400" i="1" dirty="0"/>
              <a:t> et </a:t>
            </a:r>
            <a:r>
              <a:rPr lang="fr-FR" sz="2400" i="1" u="sng" dirty="0"/>
              <a:t>la façon dont sont mise les couleurs </a:t>
            </a:r>
            <a:r>
              <a:rPr lang="fr-FR" sz="2400" i="1" dirty="0"/>
              <a:t>me font penser à un monde horrible et </a:t>
            </a:r>
            <a:r>
              <a:rPr lang="fr-FR" sz="2400" i="1" dirty="0" err="1"/>
              <a:t>étoufant</a:t>
            </a:r>
            <a:r>
              <a:rPr lang="fr-FR" sz="2400" i="1" dirty="0"/>
              <a:t>. Dans ce tableau </a:t>
            </a:r>
            <a:r>
              <a:rPr lang="fr-FR" sz="2400" i="1" u="sng" dirty="0"/>
              <a:t>la couleur noire </a:t>
            </a:r>
            <a:r>
              <a:rPr lang="fr-FR" sz="2400" i="1" dirty="0"/>
              <a:t>en haut à gauche me fait penser à un animal ou à quelque chose d’</a:t>
            </a:r>
            <a:r>
              <a:rPr lang="fr-FR" sz="2400" i="1" dirty="0" err="1"/>
              <a:t>éfrayant</a:t>
            </a:r>
            <a:r>
              <a:rPr lang="fr-FR" sz="2400" i="1" dirty="0"/>
              <a:t>. Il y a aussi </a:t>
            </a:r>
            <a:r>
              <a:rPr lang="fr-FR" sz="2400" i="1" u="sng" dirty="0"/>
              <a:t>comme des grilles </a:t>
            </a:r>
            <a:r>
              <a:rPr lang="fr-FR" sz="2400" i="1" dirty="0"/>
              <a:t>qui me font penser à l’enfermement comme si le peintre pensait que la vie ressemblais à la prison et que l’on est pas libre. </a:t>
            </a:r>
            <a:r>
              <a:rPr lang="fr-FR" sz="2400" i="1" u="sng" dirty="0"/>
              <a:t>Le bleu </a:t>
            </a:r>
            <a:r>
              <a:rPr lang="fr-FR" sz="2400" i="1" dirty="0"/>
              <a:t>me fait penser à de l’eau et </a:t>
            </a:r>
            <a:r>
              <a:rPr lang="fr-FR" sz="2400" i="1" u="sng" dirty="0"/>
              <a:t>le rouge </a:t>
            </a:r>
            <a:r>
              <a:rPr lang="fr-FR" sz="2400" i="1" dirty="0"/>
              <a:t>au sang ou aussi au ciel lorsque nous somme près d’un volcan en éruption. </a:t>
            </a:r>
            <a:endParaRPr lang="fr-FR" sz="2400" dirty="0"/>
          </a:p>
          <a:p>
            <a:pPr marL="0" indent="0">
              <a:buNone/>
            </a:pPr>
            <a:r>
              <a:rPr lang="fr-FR" sz="2400" i="1" dirty="0"/>
              <a:t>Je vois dans ce tableau une ville avec plein de grille sous un ciel rouge avec la mer qui recouvre la ville et quelqu’un ou quelque chose qui approche de cette ville horrible.</a:t>
            </a:r>
            <a:endParaRPr lang="fr-FR" sz="2400" dirty="0"/>
          </a:p>
          <a:p>
            <a:pPr marL="0" indent="0">
              <a:buNone/>
            </a:pPr>
            <a:r>
              <a:rPr lang="fr-FR" sz="2400" i="1" dirty="0"/>
              <a:t>Le peintre devait être dans un état d’esprit triste ou encore </a:t>
            </a:r>
            <a:r>
              <a:rPr lang="fr-FR" sz="2400" i="1"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a:t>
            </a:r>
            <a:r>
              <a:rPr lang="fr-FR" sz="2400" i="1" u="sng" dirty="0"/>
              <a:t>par le rouge du tableau</a:t>
            </a:r>
            <a:r>
              <a:rPr lang="fr-FR" sz="2400" i="1" dirty="0"/>
              <a:t>. On dirait aussi que </a:t>
            </a:r>
            <a:r>
              <a:rPr lang="fr-FR" sz="2400" i="1" u="sng" dirty="0"/>
              <a:t>tout </a:t>
            </a:r>
            <a:r>
              <a:rPr lang="fr-FR" sz="2400" i="1" u="sng"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35339656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1268760"/>
            <a:ext cx="8291264" cy="4857403"/>
          </a:xfrm>
        </p:spPr>
        <p:txBody>
          <a:bodyPr/>
          <a:lstStyle/>
          <a:p>
            <a:pPr marL="0" indent="0">
              <a:buNone/>
            </a:pPr>
            <a:r>
              <a:rPr lang="fr-FR" dirty="0" smtClean="0"/>
              <a:t>Registre cognitif,</a:t>
            </a:r>
          </a:p>
          <a:p>
            <a:pPr>
              <a:buFontTx/>
              <a:buChar char="-"/>
            </a:pPr>
            <a:r>
              <a:rPr lang="fr-FR" dirty="0" smtClean="0"/>
              <a:t>Entrée dans l’interprétation,</a:t>
            </a:r>
          </a:p>
          <a:p>
            <a:pPr>
              <a:buFontTx/>
              <a:buChar char="-"/>
            </a:pPr>
            <a:r>
              <a:rPr lang="fr-FR" dirty="0" smtClean="0"/>
              <a:t>Appui sur les caractéristiques formelles,</a:t>
            </a:r>
          </a:p>
          <a:p>
            <a:pPr>
              <a:buFontTx/>
              <a:buChar char="-"/>
            </a:pPr>
            <a:r>
              <a:rPr lang="fr-FR" dirty="0" smtClean="0"/>
              <a:t>Mise en cohérence,</a:t>
            </a:r>
          </a:p>
          <a:p>
            <a:pPr>
              <a:buFontTx/>
              <a:buChar char="-"/>
            </a:pPr>
            <a:endParaRPr lang="fr-FR" dirty="0" smtClean="0"/>
          </a:p>
          <a:p>
            <a:pPr>
              <a:buFontTx/>
              <a:buChar char="-"/>
            </a:pPr>
            <a:endParaRPr lang="fr-FR" dirty="0" smtClean="0"/>
          </a:p>
          <a:p>
            <a:pPr marL="0" indent="0">
              <a:buNone/>
            </a:pPr>
            <a:endParaRPr lang="fr-FR" dirty="0"/>
          </a:p>
        </p:txBody>
      </p:sp>
    </p:spTree>
    <p:extLst>
      <p:ext uri="{BB962C8B-B14F-4D97-AF65-F5344CB8AC3E}">
        <p14:creationId xmlns:p14="http://schemas.microsoft.com/office/powerpoint/2010/main" xmlns="" val="28453765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908720"/>
            <a:ext cx="8291264" cy="5217443"/>
          </a:xfrm>
        </p:spPr>
        <p:txBody>
          <a:bodyPr/>
          <a:lstStyle/>
          <a:p>
            <a:pPr marL="0" indent="0">
              <a:buNone/>
            </a:pPr>
            <a:r>
              <a:rPr lang="fr-FR" dirty="0" smtClean="0"/>
              <a:t>Réseaux signifiants:</a:t>
            </a:r>
          </a:p>
          <a:p>
            <a:pPr>
              <a:buFontTx/>
              <a:buChar char="-"/>
            </a:pPr>
            <a:r>
              <a:rPr lang="fr-FR" dirty="0" smtClean="0"/>
              <a:t>De l’enfermement (« grilles », « grilles de prison », « animal en cage »);</a:t>
            </a:r>
          </a:p>
          <a:p>
            <a:pPr>
              <a:buFontTx/>
              <a:buChar char="-"/>
            </a:pPr>
            <a:r>
              <a:rPr lang="fr-FR" dirty="0" smtClean="0"/>
              <a:t>De la menace (« un animal ou quelque chose d’effrayant », « quelqu’un ou quelque chose qui approche », « ville horrible »);</a:t>
            </a:r>
          </a:p>
          <a:p>
            <a:pPr>
              <a:buFontTx/>
              <a:buChar char="-"/>
            </a:pPr>
            <a:r>
              <a:rPr lang="fr-FR" dirty="0" smtClean="0"/>
              <a:t>De la destruction (« volcan en éruption », « sang », « mer qui recouvre la ville », « la mort »)</a:t>
            </a:r>
          </a:p>
          <a:p>
            <a:pPr>
              <a:buFontTx/>
              <a:buChar char="-"/>
            </a:pPr>
            <a:endParaRPr lang="fr-FR" dirty="0"/>
          </a:p>
        </p:txBody>
      </p:sp>
    </p:spTree>
    <p:extLst>
      <p:ext uri="{BB962C8B-B14F-4D97-AF65-F5344CB8AC3E}">
        <p14:creationId xmlns:p14="http://schemas.microsoft.com/office/powerpoint/2010/main" xmlns="" val="16038851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1268760"/>
            <a:ext cx="8291264" cy="4857403"/>
          </a:xfrm>
        </p:spPr>
        <p:txBody>
          <a:bodyPr/>
          <a:lstStyle/>
          <a:p>
            <a:pPr marL="0" indent="0">
              <a:buNone/>
            </a:pPr>
            <a:r>
              <a:rPr lang="fr-FR" dirty="0" smtClean="0"/>
              <a:t>Registre cognitif.</a:t>
            </a:r>
          </a:p>
          <a:p>
            <a:pPr marL="0" indent="0">
              <a:buNone/>
            </a:pPr>
            <a:endParaRPr lang="fr-FR" dirty="0" smtClean="0"/>
          </a:p>
          <a:p>
            <a:pPr>
              <a:buFontTx/>
              <a:buChar char="-"/>
            </a:pPr>
            <a:r>
              <a:rPr lang="fr-FR" dirty="0" smtClean="0"/>
              <a:t>Entrée dans l’interprétation,</a:t>
            </a:r>
          </a:p>
          <a:p>
            <a:pPr>
              <a:buFontTx/>
              <a:buChar char="-"/>
            </a:pPr>
            <a:r>
              <a:rPr lang="fr-FR" dirty="0" smtClean="0"/>
              <a:t>Appui sur les caractéristiques formelles,</a:t>
            </a:r>
          </a:p>
          <a:p>
            <a:pPr>
              <a:buFontTx/>
              <a:buChar char="-"/>
            </a:pPr>
            <a:r>
              <a:rPr lang="fr-FR" dirty="0" smtClean="0"/>
              <a:t>Mise en cohérence,</a:t>
            </a:r>
          </a:p>
          <a:p>
            <a:pPr>
              <a:buFontTx/>
              <a:buChar char="-"/>
            </a:pPr>
            <a:r>
              <a:rPr lang="fr-FR" dirty="0" smtClean="0"/>
              <a:t>Appréhension de la polysémie.</a:t>
            </a:r>
          </a:p>
          <a:p>
            <a:pPr>
              <a:buFontTx/>
              <a:buChar char="-"/>
            </a:pPr>
            <a:endParaRPr lang="fr-FR" dirty="0" smtClean="0"/>
          </a:p>
          <a:p>
            <a:pPr>
              <a:buFontTx/>
              <a:buChar char="-"/>
            </a:pPr>
            <a:endParaRPr lang="fr-FR" dirty="0" smtClean="0"/>
          </a:p>
          <a:p>
            <a:pPr>
              <a:buFontTx/>
              <a:buChar char="-"/>
            </a:pPr>
            <a:endParaRPr lang="fr-FR" dirty="0" smtClean="0"/>
          </a:p>
          <a:p>
            <a:pPr marL="0" indent="0">
              <a:buNone/>
            </a:pPr>
            <a:endParaRPr lang="fr-FR" dirty="0"/>
          </a:p>
        </p:txBody>
      </p:sp>
    </p:spTree>
    <p:extLst>
      <p:ext uri="{BB962C8B-B14F-4D97-AF65-F5344CB8AC3E}">
        <p14:creationId xmlns:p14="http://schemas.microsoft.com/office/powerpoint/2010/main" xmlns="" val="3482161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476672"/>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Le </a:t>
            </a:r>
            <a:r>
              <a:rPr lang="fr-FR" sz="2400" i="1" dirty="0"/>
              <a:t>texte est assez difficile à comprendre, il faut le lire et le relire pour comprendre un peu mieux de quoi il s’agit.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Le </a:t>
            </a:r>
            <a:r>
              <a:rPr lang="fr-FR" sz="2400" i="1" dirty="0"/>
              <a:t>texte pourrait parler de la période de l’enfance ou tout paraît magique mais d’un côté le texte évoque les choses d’une manière que seul les adultes peuvent évoquer.</a:t>
            </a:r>
            <a:endParaRPr lang="fr-FR" sz="2400" dirty="0"/>
          </a:p>
          <a:p>
            <a:pPr>
              <a:buNone/>
            </a:pPr>
            <a:r>
              <a:rPr lang="fr-FR" sz="2400" i="1" dirty="0" smtClean="0"/>
              <a:t>	Le </a:t>
            </a:r>
            <a:r>
              <a:rPr lang="fr-FR" sz="2400" i="1" dirty="0"/>
              <a:t>texte est très difficile à cerner et à décrire surtout qu’il y a </a:t>
            </a:r>
            <a:r>
              <a:rPr lang="fr-FR" sz="2400" i="1" dirty="0" err="1"/>
              <a:t>énormèment</a:t>
            </a:r>
            <a:r>
              <a:rPr lang="fr-FR" sz="2400" i="1" dirty="0"/>
              <a:t> de mots soutenu</a:t>
            </a:r>
            <a:endParaRPr lang="fr-FR" sz="2400" dirty="0"/>
          </a:p>
          <a:p>
            <a:endParaRPr lang="fr-FR" dirty="0"/>
          </a:p>
        </p:txBody>
      </p:sp>
    </p:spTree>
    <p:extLst>
      <p:ext uri="{BB962C8B-B14F-4D97-AF65-F5344CB8AC3E}">
        <p14:creationId xmlns:p14="http://schemas.microsoft.com/office/powerpoint/2010/main" xmlns="" val="138985026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6480720"/>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un monde horrible et </a:t>
            </a:r>
            <a:r>
              <a:rPr lang="fr-FR" sz="2400" i="1" dirty="0" err="1"/>
              <a:t>étoufant</a:t>
            </a:r>
            <a:r>
              <a:rPr lang="fr-FR" sz="2400" i="1" dirty="0"/>
              <a:t>. Dans ce tableau la couleur noire en haut à gauche me fait penser </a:t>
            </a:r>
            <a:r>
              <a:rPr lang="fr-FR" sz="2400" i="1" u="sng" dirty="0"/>
              <a:t>à un animal ou à quelque chose d’</a:t>
            </a:r>
            <a:r>
              <a:rPr lang="fr-FR" sz="2400" i="1" u="sng" dirty="0" err="1"/>
              <a:t>éfrayant</a:t>
            </a:r>
            <a:r>
              <a:rPr lang="fr-FR" sz="2400" i="1" dirty="0"/>
              <a:t>. Il y a aussi comme des grilles qui me font penser à l’enfermement comme si le peintre pensait que la vie ressemblais à la prison et que l’on est pas libre. Le bleu me fait penser à de l’eau et </a:t>
            </a:r>
            <a:r>
              <a:rPr lang="fr-FR" sz="2400" i="1" u="sng" dirty="0"/>
              <a:t>le rouge au sang ou aussi au ciel lorsque nous somme près d’un volcan en éruption</a:t>
            </a:r>
            <a:r>
              <a:rPr lang="fr-FR" sz="2400" i="1" dirty="0"/>
              <a:t>. </a:t>
            </a:r>
            <a:endParaRPr lang="fr-FR" sz="2400" dirty="0"/>
          </a:p>
          <a:p>
            <a:pPr marL="0" indent="0">
              <a:buNone/>
            </a:pPr>
            <a:r>
              <a:rPr lang="fr-FR" sz="2400" i="1" dirty="0"/>
              <a:t>Je vois dans ce tableau une ville avec plein de grille sous un ciel rouge avec la mer qui recouvre la ville et </a:t>
            </a:r>
            <a:r>
              <a:rPr lang="fr-FR" sz="2400" i="1" u="sng" dirty="0"/>
              <a:t>quelqu’un ou quelque chose</a:t>
            </a:r>
            <a:r>
              <a:rPr lang="fr-FR" sz="2400" i="1" dirty="0"/>
              <a:t> qui approche de cette ville horrible.</a:t>
            </a:r>
            <a:endParaRPr lang="fr-FR" sz="2400" dirty="0"/>
          </a:p>
          <a:p>
            <a:pPr marL="0" indent="0">
              <a:buNone/>
            </a:pPr>
            <a:r>
              <a:rPr lang="fr-FR" sz="2400" i="1" dirty="0"/>
              <a:t>Le peintre devait être dans </a:t>
            </a:r>
            <a:r>
              <a:rPr lang="fr-FR" sz="2400" i="1" u="sng" dirty="0"/>
              <a:t>un état d’esprit triste ou encore </a:t>
            </a:r>
            <a:r>
              <a:rPr lang="fr-FR" sz="2400" i="1" u="sng"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900966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6480720"/>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a:t>
            </a:r>
            <a:r>
              <a:rPr lang="fr-FR" sz="2400" i="1" dirty="0">
                <a:solidFill>
                  <a:srgbClr val="FF0000"/>
                </a:solidFill>
              </a:rPr>
              <a:t>un monde horrible et </a:t>
            </a:r>
            <a:r>
              <a:rPr lang="fr-FR" sz="2400" i="1" dirty="0" err="1">
                <a:solidFill>
                  <a:srgbClr val="FF0000"/>
                </a:solidFill>
              </a:rPr>
              <a:t>étoufant</a:t>
            </a:r>
            <a:r>
              <a:rPr lang="fr-FR" sz="2400" i="1" dirty="0"/>
              <a:t>. Dans ce tableau la couleur noire en haut à gauche me fait penser </a:t>
            </a:r>
            <a:r>
              <a:rPr lang="fr-FR" sz="2400" i="1" u="sng" dirty="0"/>
              <a:t>à un animal ou à quelque chose d’</a:t>
            </a:r>
            <a:r>
              <a:rPr lang="fr-FR" sz="2400" i="1" u="sng" dirty="0" err="1"/>
              <a:t>éfrayant</a:t>
            </a:r>
            <a:r>
              <a:rPr lang="fr-FR" sz="2400" i="1" dirty="0"/>
              <a:t>. Il y a aussi comme des grilles qui me font penser à l’enfermement comme si le peintre pensait que la vie ressemblais à la prison et que l’on est pas libre. Le bleu me fait penser à de l’eau et </a:t>
            </a:r>
            <a:r>
              <a:rPr lang="fr-FR" sz="2400" i="1" u="sng" dirty="0"/>
              <a:t>le rouge au sang ou aussi au ciel lorsque nous somme près d’un volcan en éruption</a:t>
            </a:r>
            <a:r>
              <a:rPr lang="fr-FR" sz="2400" i="1" dirty="0"/>
              <a:t>. </a:t>
            </a:r>
            <a:endParaRPr lang="fr-FR" sz="2400" dirty="0"/>
          </a:p>
          <a:p>
            <a:pPr marL="0" indent="0">
              <a:buNone/>
            </a:pPr>
            <a:r>
              <a:rPr lang="fr-FR" sz="2400" i="1" dirty="0"/>
              <a:t>Je vois dans ce tableau une ville avec plein de grille sous un ciel rouge avec la mer qui recouvre la ville et </a:t>
            </a:r>
            <a:r>
              <a:rPr lang="fr-FR" sz="2400" i="1" u="sng" dirty="0"/>
              <a:t>quelqu’un ou quelque chose</a:t>
            </a:r>
            <a:r>
              <a:rPr lang="fr-FR" sz="2400" i="1" dirty="0"/>
              <a:t> qui approche de cette ville horrible.</a:t>
            </a:r>
            <a:endParaRPr lang="fr-FR" sz="2400" dirty="0"/>
          </a:p>
          <a:p>
            <a:pPr marL="0" indent="0">
              <a:buNone/>
            </a:pPr>
            <a:r>
              <a:rPr lang="fr-FR" sz="2400" i="1" dirty="0">
                <a:solidFill>
                  <a:srgbClr val="FF0000"/>
                </a:solidFill>
              </a:rPr>
              <a:t>Le peintre devait être</a:t>
            </a:r>
            <a:r>
              <a:rPr lang="fr-FR" sz="2400" i="1" dirty="0">
                <a:solidFill>
                  <a:srgbClr val="C00000"/>
                </a:solidFill>
              </a:rPr>
              <a:t> </a:t>
            </a:r>
            <a:r>
              <a:rPr lang="fr-FR" sz="2400" i="1" dirty="0"/>
              <a:t>dans </a:t>
            </a:r>
            <a:r>
              <a:rPr lang="fr-FR" sz="2400" i="1" u="sng" dirty="0"/>
              <a:t>un état d’esprit triste ou encore </a:t>
            </a:r>
            <a:r>
              <a:rPr lang="fr-FR" sz="2400" i="1" u="sng"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113006647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Rectangle 1"/>
          <p:cNvSpPr/>
          <p:nvPr/>
        </p:nvSpPr>
        <p:spPr>
          <a:xfrm>
            <a:off x="395536" y="917426"/>
            <a:ext cx="8352928" cy="3231654"/>
          </a:xfrm>
          <a:prstGeom prst="rect">
            <a:avLst/>
          </a:prstGeom>
        </p:spPr>
        <p:txBody>
          <a:bodyPr wrap="square">
            <a:spAutoFit/>
          </a:bodyPr>
          <a:lstStyle/>
          <a:p>
            <a:endParaRPr lang="fr-FR" i="1" dirty="0" smtClean="0"/>
          </a:p>
          <a:p>
            <a:r>
              <a:rPr lang="fr-FR" sz="2400" i="1" dirty="0" smtClean="0"/>
              <a:t>Sido</a:t>
            </a:r>
            <a:r>
              <a:rPr lang="fr-FR" sz="2400" dirty="0" smtClean="0"/>
              <a:t> (1929) Colette (1873-1954) (début de l’extrait)</a:t>
            </a:r>
          </a:p>
          <a:p>
            <a:endParaRPr lang="fr-FR" dirty="0" smtClean="0"/>
          </a:p>
          <a:p>
            <a:r>
              <a:rPr lang="fr-FR" sz="2400" dirty="0" smtClean="0"/>
              <a:t>Car j'aimais tant l'aube, déjà, que ma mère me l'accordait en récompense. J'obtenais qu'elle m'éveillât à trois heures et demie, et je m'en allais, un panier vide à chaque bras, vers des terres maraîchères qui se réfugiaient dans le pli étroit de la rivière, vers les fraises, les cassis et les groseilles </a:t>
            </a:r>
            <a:r>
              <a:rPr lang="fr-FR" sz="2400" dirty="0" smtClean="0"/>
              <a:t>barbues</a:t>
            </a:r>
            <a:r>
              <a:rPr lang="fr-FR" sz="2400" dirty="0" smtClean="0"/>
              <a:t>…</a:t>
            </a:r>
            <a:endParaRPr lang="fr-FR"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Le </a:t>
            </a:r>
            <a:r>
              <a:rPr lang="fr-FR" sz="2400" i="1" dirty="0"/>
              <a:t>texte est assez difficile à comprendre, il faut le lire et le relire pour comprendre un peu mieux de quoi il s’agit.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Le </a:t>
            </a:r>
            <a:r>
              <a:rPr lang="fr-FR" sz="2400" i="1" dirty="0"/>
              <a:t>texte pourrait parler de la période de l’enfance ou tout paraît magique mais d’un côté le texte évoque les choses d’une manière que seul les adultes peuvent évoquer.</a:t>
            </a:r>
            <a:endParaRPr lang="fr-FR" sz="2400" dirty="0"/>
          </a:p>
          <a:p>
            <a:pPr>
              <a:buNone/>
            </a:pPr>
            <a:r>
              <a:rPr lang="fr-FR" sz="2400" i="1" dirty="0" smtClean="0"/>
              <a:t>	Le </a:t>
            </a:r>
            <a:r>
              <a:rPr lang="fr-FR" sz="2400" i="1" dirty="0"/>
              <a:t>texte est très difficile à cerner et à décrire surtout qu’il y a </a:t>
            </a:r>
            <a:r>
              <a:rPr lang="fr-FR" sz="2400" i="1" dirty="0" err="1"/>
              <a:t>énormèment</a:t>
            </a:r>
            <a:r>
              <a:rPr lang="fr-FR" sz="2400" i="1" dirty="0"/>
              <a:t> de mots soutenu</a:t>
            </a:r>
            <a:endParaRPr lang="fr-FR" sz="2400" dirty="0"/>
          </a:p>
          <a:p>
            <a:endParaRPr lang="fr-FR" dirty="0"/>
          </a:p>
        </p:txBody>
      </p:sp>
    </p:spTree>
    <p:extLst>
      <p:ext uri="{BB962C8B-B14F-4D97-AF65-F5344CB8AC3E}">
        <p14:creationId xmlns:p14="http://schemas.microsoft.com/office/powerpoint/2010/main" xmlns="" val="2537940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1268760"/>
            <a:ext cx="8291264" cy="4857403"/>
          </a:xfrm>
        </p:spPr>
        <p:txBody>
          <a:bodyPr/>
          <a:lstStyle/>
          <a:p>
            <a:pPr marL="0" indent="0">
              <a:buNone/>
            </a:pPr>
            <a:r>
              <a:rPr lang="fr-FR" dirty="0" smtClean="0"/>
              <a:t>Registre cognitif.</a:t>
            </a:r>
          </a:p>
          <a:p>
            <a:pPr marL="0" indent="0">
              <a:buNone/>
            </a:pPr>
            <a:endParaRPr lang="fr-FR" dirty="0" smtClean="0"/>
          </a:p>
          <a:p>
            <a:pPr>
              <a:buFontTx/>
              <a:buChar char="-"/>
            </a:pPr>
            <a:r>
              <a:rPr lang="fr-FR" dirty="0" smtClean="0"/>
              <a:t>Entrée dans l’interprétation,</a:t>
            </a:r>
          </a:p>
          <a:p>
            <a:pPr>
              <a:buFontTx/>
              <a:buChar char="-"/>
            </a:pPr>
            <a:r>
              <a:rPr lang="fr-FR" dirty="0" smtClean="0"/>
              <a:t>Appui sur les caractéristiques formelles,</a:t>
            </a:r>
          </a:p>
          <a:p>
            <a:pPr>
              <a:buFontTx/>
              <a:buChar char="-"/>
            </a:pPr>
            <a:r>
              <a:rPr lang="fr-FR" dirty="0" smtClean="0"/>
              <a:t>Mise en cohérence,</a:t>
            </a:r>
          </a:p>
          <a:p>
            <a:pPr>
              <a:buFontTx/>
              <a:buChar char="-"/>
            </a:pPr>
            <a:r>
              <a:rPr lang="fr-FR" dirty="0" smtClean="0"/>
              <a:t>Appréhension de la polysémie.</a:t>
            </a:r>
          </a:p>
          <a:p>
            <a:pPr>
              <a:buFontTx/>
              <a:buChar char="-"/>
            </a:pPr>
            <a:endParaRPr lang="fr-FR" dirty="0" smtClean="0"/>
          </a:p>
          <a:p>
            <a:pPr>
              <a:buFontTx/>
              <a:buChar char="-"/>
            </a:pPr>
            <a:endParaRPr lang="fr-FR" dirty="0" smtClean="0"/>
          </a:p>
          <a:p>
            <a:pPr>
              <a:buFontTx/>
              <a:buChar char="-"/>
            </a:pPr>
            <a:endParaRPr lang="fr-FR" dirty="0" smtClean="0"/>
          </a:p>
          <a:p>
            <a:pPr marL="0" indent="0">
              <a:buNone/>
            </a:pPr>
            <a:endParaRPr lang="fr-FR" dirty="0"/>
          </a:p>
        </p:txBody>
      </p:sp>
    </p:spTree>
    <p:extLst>
      <p:ext uri="{BB962C8B-B14F-4D97-AF65-F5344CB8AC3E}">
        <p14:creationId xmlns:p14="http://schemas.microsoft.com/office/powerpoint/2010/main" xmlns="" val="22231291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1019869"/>
            <a:ext cx="3744416" cy="5577483"/>
          </a:xfrm>
        </p:spPr>
        <p:txBody>
          <a:bodyPr/>
          <a:lstStyle/>
          <a:p>
            <a:pPr>
              <a:buNone/>
            </a:pPr>
            <a:r>
              <a:rPr lang="fr-FR" i="1" dirty="0" smtClean="0"/>
              <a:t>	Ce </a:t>
            </a:r>
            <a:r>
              <a:rPr lang="fr-FR" i="1" dirty="0"/>
              <a:t>tableau est multicolore et la façon dont sont mise les couleurs me font penser à un monde horrible et </a:t>
            </a:r>
            <a:r>
              <a:rPr lang="fr-FR" i="1" dirty="0" err="1"/>
              <a:t>étoufant</a:t>
            </a:r>
            <a:r>
              <a:rPr lang="fr-FR" i="1" dirty="0"/>
              <a:t>.</a:t>
            </a:r>
            <a:endParaRPr lang="fr-FR" dirty="0"/>
          </a:p>
        </p:txBody>
      </p:sp>
      <p:sp>
        <p:nvSpPr>
          <p:cNvPr id="5" name="ZoneTexte 4"/>
          <p:cNvSpPr txBox="1"/>
          <p:nvPr/>
        </p:nvSpPr>
        <p:spPr>
          <a:xfrm>
            <a:off x="5292080" y="1053311"/>
            <a:ext cx="3528392" cy="4031873"/>
          </a:xfrm>
          <a:prstGeom prst="rect">
            <a:avLst/>
          </a:prstGeom>
          <a:noFill/>
        </p:spPr>
        <p:txBody>
          <a:bodyPr wrap="square" rtlCol="0">
            <a:spAutoFit/>
          </a:bodyPr>
          <a:lstStyle/>
          <a:p>
            <a:r>
              <a:rPr lang="fr-FR" sz="3200" i="1" dirty="0"/>
              <a:t>Le texte est assez difficile à comprendre, il faut le lire et le relire pour comprendre un peu mieux de quoi il s’agit. </a:t>
            </a:r>
            <a:endParaRPr lang="fr-FR" sz="3200" dirty="0"/>
          </a:p>
        </p:txBody>
      </p:sp>
    </p:spTree>
    <p:extLst>
      <p:ext uri="{BB962C8B-B14F-4D97-AF65-F5344CB8AC3E}">
        <p14:creationId xmlns:p14="http://schemas.microsoft.com/office/powerpoint/2010/main" xmlns="" val="22995539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Le </a:t>
            </a:r>
            <a:r>
              <a:rPr lang="fr-FR" sz="2400" i="1" dirty="0"/>
              <a:t>texte est assez difficile à comprendre, il faut le lire et le relire pour comprendre un peu mieux de quoi il s’agit.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Le </a:t>
            </a:r>
            <a:r>
              <a:rPr lang="fr-FR" sz="2400" i="1" dirty="0"/>
              <a:t>texte pourrait parler de la période de l’enfance ou tout paraît magique mais d’un côté le texte évoque les choses d’une manière que seul les adultes peuvent évoquer.</a:t>
            </a:r>
            <a:endParaRPr lang="fr-FR" sz="2400" dirty="0"/>
          </a:p>
          <a:p>
            <a:pPr>
              <a:buNone/>
            </a:pPr>
            <a:r>
              <a:rPr lang="fr-FR" sz="2400" i="1" dirty="0" smtClean="0"/>
              <a:t>	Le </a:t>
            </a:r>
            <a:r>
              <a:rPr lang="fr-FR" sz="2400" i="1" dirty="0"/>
              <a:t>texte est très difficile à cerner et à décrire surtout qu’il y a </a:t>
            </a:r>
            <a:r>
              <a:rPr lang="fr-FR" sz="2400" i="1" dirty="0" err="1"/>
              <a:t>énormèment</a:t>
            </a:r>
            <a:r>
              <a:rPr lang="fr-FR" sz="2400" i="1" dirty="0"/>
              <a:t> de mots soutenu</a:t>
            </a:r>
            <a:endParaRPr lang="fr-FR" sz="2400" dirty="0"/>
          </a:p>
          <a:p>
            <a:endParaRPr lang="fr-FR" dirty="0"/>
          </a:p>
        </p:txBody>
      </p:sp>
    </p:spTree>
    <p:extLst>
      <p:ext uri="{BB962C8B-B14F-4D97-AF65-F5344CB8AC3E}">
        <p14:creationId xmlns:p14="http://schemas.microsoft.com/office/powerpoint/2010/main" xmlns="" val="25379403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a:t>
            </a:r>
            <a:r>
              <a:rPr lang="fr-FR" sz="2400" i="1" u="sng" dirty="0" smtClean="0"/>
              <a:t>Le </a:t>
            </a:r>
            <a:r>
              <a:rPr lang="fr-FR" sz="2400" i="1" u="sng" dirty="0"/>
              <a:t>texte est assez difficile à comprendre, il faut le lire et le relire pour comprendre un peu mieux de quoi il s’agit</a:t>
            </a:r>
            <a:r>
              <a:rPr lang="fr-FR" sz="2400" i="1" dirty="0"/>
              <a: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Le </a:t>
            </a:r>
            <a:r>
              <a:rPr lang="fr-FR" sz="2400" i="1" dirty="0"/>
              <a:t>texte pourrait parler de la période de l’enfance ou tout paraît magique mais d’un côté le texte évoque les choses d’une manière que seul les adultes peuvent évoquer.</a:t>
            </a:r>
            <a:endParaRPr lang="fr-FR" sz="2400" dirty="0"/>
          </a:p>
          <a:p>
            <a:pPr>
              <a:buNone/>
            </a:pPr>
            <a:r>
              <a:rPr lang="fr-FR" sz="2400" i="1" dirty="0" smtClean="0"/>
              <a:t>	</a:t>
            </a:r>
            <a:r>
              <a:rPr lang="fr-FR" sz="2400" i="1" u="sng" dirty="0" smtClean="0"/>
              <a:t>Le </a:t>
            </a:r>
            <a:r>
              <a:rPr lang="fr-FR" sz="2400" i="1" u="sng" dirty="0"/>
              <a:t>texte est très difficile à cerner et à décrire surtout qu’il y a </a:t>
            </a:r>
            <a:r>
              <a:rPr lang="fr-FR" sz="2400" i="1" u="sng" dirty="0" err="1"/>
              <a:t>énormèment</a:t>
            </a:r>
            <a:r>
              <a:rPr lang="fr-FR" sz="2400" i="1" u="sng" dirty="0"/>
              <a:t> de mots soutenu</a:t>
            </a:r>
            <a:endParaRPr lang="fr-FR" sz="2400" u="sng" dirty="0"/>
          </a:p>
          <a:p>
            <a:endParaRPr lang="fr-FR" dirty="0"/>
          </a:p>
        </p:txBody>
      </p:sp>
    </p:spTree>
    <p:extLst>
      <p:ext uri="{BB962C8B-B14F-4D97-AF65-F5344CB8AC3E}">
        <p14:creationId xmlns:p14="http://schemas.microsoft.com/office/powerpoint/2010/main" xmlns="" val="12202424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Le </a:t>
            </a:r>
            <a:r>
              <a:rPr lang="fr-FR" sz="2400" i="1" dirty="0"/>
              <a:t>texte est assez difficile à comprendre, il faut le lire et le relire pour comprendre un peu mieux de quoi il s’agit. Dans ce texte </a:t>
            </a:r>
            <a:r>
              <a:rPr lang="fr-FR" sz="2400" i="1" u="sng" dirty="0"/>
              <a:t>Colette donne son avis sur le monde dans lequel elle vit</a:t>
            </a:r>
            <a:r>
              <a:rPr lang="fr-FR" sz="2400" i="1" dirty="0"/>
              <a:t>. Tout le texte est fait dans la </a:t>
            </a:r>
            <a:r>
              <a:rPr lang="fr-FR" sz="2400" i="1" u="sng" dirty="0"/>
              <a:t>description</a:t>
            </a:r>
            <a:r>
              <a:rPr lang="fr-FR" sz="2400" i="1" dirty="0"/>
              <a:t>, il y a beaucoup </a:t>
            </a:r>
            <a:r>
              <a:rPr lang="fr-FR" sz="2400" i="1" u="sng" dirty="0"/>
              <a:t>d’adjectifs qualificatif</a:t>
            </a:r>
            <a:r>
              <a:rPr lang="fr-FR" sz="2400" i="1" dirty="0"/>
              <a:t>. </a:t>
            </a:r>
            <a:r>
              <a:rPr lang="fr-FR" sz="2400" i="1" u="sng" dirty="0"/>
              <a:t>Colette donne son avis sur tous ce qu’elle a vécu et ce qu’elle a vu </a:t>
            </a:r>
            <a:r>
              <a:rPr lang="fr-FR" sz="2400" i="1" dirty="0"/>
              <a:t>comme lorsqu’elle dit « Elle se décourageait aussitôt née et replongeait dans la terre ». </a:t>
            </a:r>
            <a:r>
              <a:rPr lang="fr-FR" sz="2400" i="1" u="sng" dirty="0"/>
              <a:t>Elle se met à la place des choses ou des personnes autour d’elle</a:t>
            </a:r>
            <a:r>
              <a:rPr lang="fr-FR" sz="2400" i="1" dirty="0"/>
              <a:t>.</a:t>
            </a:r>
            <a:endParaRPr lang="fr-FR" sz="2400" dirty="0"/>
          </a:p>
          <a:p>
            <a:pPr>
              <a:buNone/>
            </a:pPr>
            <a:r>
              <a:rPr lang="fr-FR" sz="2400" i="1" dirty="0" smtClean="0"/>
              <a:t>	Le </a:t>
            </a:r>
            <a:r>
              <a:rPr lang="fr-FR" sz="2400" i="1" dirty="0"/>
              <a:t>texte pourrait parler de la période de l’enfance ou tout paraît magique mais d’un côté le texte évoque les choses d’une manière que seul les adultes peuvent évoquer.</a:t>
            </a:r>
            <a:endParaRPr lang="fr-FR" sz="2400" dirty="0"/>
          </a:p>
          <a:p>
            <a:pPr>
              <a:buNone/>
            </a:pPr>
            <a:r>
              <a:rPr lang="fr-FR" sz="2400" i="1" dirty="0" smtClean="0"/>
              <a:t>	Le </a:t>
            </a:r>
            <a:r>
              <a:rPr lang="fr-FR" sz="2400" i="1" dirty="0"/>
              <a:t>texte est très difficile à cerner et à décrire surtout qu’il y a </a:t>
            </a:r>
            <a:r>
              <a:rPr lang="fr-FR" sz="2400" i="1" dirty="0" err="1"/>
              <a:t>énormèment</a:t>
            </a:r>
            <a:r>
              <a:rPr lang="fr-FR" sz="2400" i="1" dirty="0"/>
              <a:t> de mots soutenu</a:t>
            </a:r>
            <a:endParaRPr lang="fr-FR" sz="2400" dirty="0"/>
          </a:p>
          <a:p>
            <a:endParaRPr lang="fr-FR" dirty="0"/>
          </a:p>
        </p:txBody>
      </p:sp>
    </p:spTree>
    <p:extLst>
      <p:ext uri="{BB962C8B-B14F-4D97-AF65-F5344CB8AC3E}">
        <p14:creationId xmlns:p14="http://schemas.microsoft.com/office/powerpoint/2010/main" xmlns="" val="116808797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Le </a:t>
            </a:r>
            <a:r>
              <a:rPr lang="fr-FR" sz="2400" i="1" dirty="0"/>
              <a:t>texte est assez difficile à comprendre, il faut le lire et le relire pour comprendre un peu mieux de quoi il s’agit.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a:t>
            </a:r>
            <a:r>
              <a:rPr lang="fr-FR" sz="2400" i="1" u="sng" dirty="0" smtClean="0"/>
              <a:t>Le </a:t>
            </a:r>
            <a:r>
              <a:rPr lang="fr-FR" sz="2400" i="1" u="sng" dirty="0"/>
              <a:t>texte pourrait parler de la période de l’enfance ou tout paraît magique mais d’un côté le texte évoque les choses d’une manière que seul les adultes peuvent évoquer.</a:t>
            </a:r>
            <a:endParaRPr lang="fr-FR" sz="2400" u="sng" dirty="0"/>
          </a:p>
          <a:p>
            <a:pPr>
              <a:buNone/>
            </a:pPr>
            <a:r>
              <a:rPr lang="fr-FR" sz="2400" i="1" dirty="0" smtClean="0"/>
              <a:t>	Le </a:t>
            </a:r>
            <a:r>
              <a:rPr lang="fr-FR" sz="2400" i="1" dirty="0"/>
              <a:t>texte est très difficile à cerner et à décrire surtout qu’il y a </a:t>
            </a:r>
            <a:r>
              <a:rPr lang="fr-FR" sz="2400" i="1" dirty="0" err="1"/>
              <a:t>énormèment</a:t>
            </a:r>
            <a:r>
              <a:rPr lang="fr-FR" sz="2400" i="1" dirty="0"/>
              <a:t> de mots soutenu</a:t>
            </a:r>
            <a:endParaRPr lang="fr-FR" sz="2400" dirty="0"/>
          </a:p>
          <a:p>
            <a:endParaRPr lang="fr-FR" dirty="0"/>
          </a:p>
        </p:txBody>
      </p:sp>
    </p:spTree>
    <p:extLst>
      <p:ext uri="{BB962C8B-B14F-4D97-AF65-F5344CB8AC3E}">
        <p14:creationId xmlns:p14="http://schemas.microsoft.com/office/powerpoint/2010/main" xmlns="" val="20796853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1268760"/>
            <a:ext cx="8291264" cy="4857403"/>
          </a:xfrm>
        </p:spPr>
        <p:txBody>
          <a:bodyPr/>
          <a:lstStyle/>
          <a:p>
            <a:pPr marL="0" indent="0">
              <a:buNone/>
            </a:pPr>
            <a:r>
              <a:rPr lang="fr-FR" dirty="0" smtClean="0"/>
              <a:t>Registre culturel.</a:t>
            </a:r>
          </a:p>
          <a:p>
            <a:pPr marL="0" indent="0">
              <a:buNone/>
            </a:pPr>
            <a:endParaRPr lang="fr-FR" dirty="0" smtClean="0"/>
          </a:p>
          <a:p>
            <a:pPr marL="0" indent="0">
              <a:buNone/>
            </a:pPr>
            <a:endParaRPr lang="fr-FR" dirty="0" smtClean="0"/>
          </a:p>
          <a:p>
            <a:pPr>
              <a:buFontTx/>
              <a:buChar char="-"/>
            </a:pPr>
            <a:endParaRPr lang="fr-FR" dirty="0" smtClean="0"/>
          </a:p>
          <a:p>
            <a:pPr marL="0" indent="0">
              <a:buNone/>
            </a:pPr>
            <a:endParaRPr lang="fr-FR" dirty="0"/>
          </a:p>
        </p:txBody>
      </p:sp>
    </p:spTree>
    <p:extLst>
      <p:ext uri="{BB962C8B-B14F-4D97-AF65-F5344CB8AC3E}">
        <p14:creationId xmlns:p14="http://schemas.microsoft.com/office/powerpoint/2010/main" xmlns="" val="220104008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un monde horrible et </a:t>
            </a:r>
            <a:r>
              <a:rPr lang="fr-FR" sz="2400" i="1" dirty="0" err="1"/>
              <a:t>étoufant</a:t>
            </a:r>
            <a:r>
              <a:rPr lang="fr-FR" sz="2400" i="1" dirty="0"/>
              <a:t>. Dans ce tableau la couleur noire en haut à gauche me fait penser à un animal ou à quelque chose d’</a:t>
            </a:r>
            <a:r>
              <a:rPr lang="fr-FR" sz="2400" i="1" dirty="0" err="1"/>
              <a:t>éfrayant</a:t>
            </a:r>
            <a:r>
              <a:rPr lang="fr-FR" sz="2400" i="1" dirty="0"/>
              <a:t>. Il y a aussi comme des grilles qui me font penser à l’enfermement comme si le peintre pensait que la vie ressemblais à la prison et que l’on est pas libre. Le bleu me fait penser à de l’eau et le rouge au sang ou aussi au ciel lorsque nous somme près d’un volcan en éruption. </a:t>
            </a:r>
            <a:endParaRPr lang="fr-FR" sz="2400" dirty="0"/>
          </a:p>
          <a:p>
            <a:pPr marL="0" indent="0">
              <a:buNone/>
            </a:pPr>
            <a:r>
              <a:rPr lang="fr-FR" sz="2400" i="1" dirty="0"/>
              <a:t>Je vois dans ce tableau une ville avec plein de grille sous un ciel rouge avec la mer qui recouvre la ville et quelqu’un ou quelque chose qui approche de cette ville horrible.</a:t>
            </a:r>
            <a:endParaRPr lang="fr-FR" sz="2400" dirty="0"/>
          </a:p>
          <a:p>
            <a:pPr marL="0" indent="0">
              <a:buNone/>
            </a:pPr>
            <a:r>
              <a:rPr lang="fr-FR" sz="2400" i="1" dirty="0"/>
              <a:t>Le peintre devait être dans un état d’esprit triste ou encore </a:t>
            </a:r>
            <a:r>
              <a:rPr lang="fr-FR" sz="2400" i="1"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37029830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Le </a:t>
            </a:r>
            <a:r>
              <a:rPr lang="fr-FR" sz="2400" i="1" dirty="0"/>
              <a:t>texte est </a:t>
            </a:r>
            <a:r>
              <a:rPr lang="fr-FR" sz="2400" i="1" u="sng" dirty="0"/>
              <a:t>assez difficile à comprendre</a:t>
            </a:r>
            <a:r>
              <a:rPr lang="fr-FR" sz="2400" i="1" dirty="0"/>
              <a:t>, il faut l</a:t>
            </a:r>
            <a:r>
              <a:rPr lang="fr-FR" sz="2400" i="1" u="sng" dirty="0"/>
              <a:t>e lire et le relire pour comprendre un peu mieux</a:t>
            </a:r>
            <a:r>
              <a:rPr lang="fr-FR" sz="2400" i="1" dirty="0"/>
              <a:t> de quoi il s’agit.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Le </a:t>
            </a:r>
            <a:r>
              <a:rPr lang="fr-FR" sz="2400" i="1" dirty="0"/>
              <a:t>texte pourrait parler de la période de l’enfance ou tout paraît magique mais d’un côté le texte évoque les choses d’une manière que seul les adultes peuvent évoquer.</a:t>
            </a:r>
            <a:endParaRPr lang="fr-FR" sz="2400" dirty="0"/>
          </a:p>
          <a:p>
            <a:pPr>
              <a:buNone/>
            </a:pPr>
            <a:r>
              <a:rPr lang="fr-FR" sz="2400" i="1" dirty="0" smtClean="0"/>
              <a:t>	Le </a:t>
            </a:r>
            <a:r>
              <a:rPr lang="fr-FR" sz="2400" i="1" dirty="0"/>
              <a:t>texte est très difficile à cerner et à décrire surtout qu’i</a:t>
            </a:r>
            <a:r>
              <a:rPr lang="fr-FR" sz="2400" i="1" u="sng" dirty="0"/>
              <a:t>l y a </a:t>
            </a:r>
            <a:r>
              <a:rPr lang="fr-FR" sz="2400" i="1" u="sng" dirty="0" err="1"/>
              <a:t>énormèment</a:t>
            </a:r>
            <a:r>
              <a:rPr lang="fr-FR" sz="2400" i="1" u="sng" dirty="0"/>
              <a:t> de mots soutenu</a:t>
            </a:r>
            <a:endParaRPr lang="fr-FR" sz="2400" u="sng" dirty="0"/>
          </a:p>
          <a:p>
            <a:endParaRPr lang="fr-FR" dirty="0"/>
          </a:p>
        </p:txBody>
      </p:sp>
    </p:spTree>
    <p:extLst>
      <p:ext uri="{BB962C8B-B14F-4D97-AF65-F5344CB8AC3E}">
        <p14:creationId xmlns:p14="http://schemas.microsoft.com/office/powerpoint/2010/main" xmlns="" val="33465487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1268760"/>
            <a:ext cx="8291264" cy="4857403"/>
          </a:xfrm>
        </p:spPr>
        <p:txBody>
          <a:bodyPr/>
          <a:lstStyle/>
          <a:p>
            <a:pPr marL="0" indent="0">
              <a:buNone/>
            </a:pPr>
            <a:r>
              <a:rPr lang="fr-FR" dirty="0" smtClean="0"/>
              <a:t>Registre de l’identité symbolique.</a:t>
            </a:r>
          </a:p>
          <a:p>
            <a:pPr marL="0" indent="0">
              <a:buNone/>
            </a:pPr>
            <a:endParaRPr lang="fr-FR" dirty="0" smtClean="0"/>
          </a:p>
          <a:p>
            <a:pPr marL="0" indent="0">
              <a:buNone/>
            </a:pPr>
            <a:endParaRPr lang="fr-FR" dirty="0" smtClean="0"/>
          </a:p>
          <a:p>
            <a:pPr>
              <a:buFontTx/>
              <a:buChar char="-"/>
            </a:pPr>
            <a:endParaRPr lang="fr-FR" dirty="0" smtClean="0"/>
          </a:p>
          <a:p>
            <a:pPr marL="0" indent="0">
              <a:buNone/>
            </a:pPr>
            <a:endParaRPr lang="fr-FR" dirty="0"/>
          </a:p>
        </p:txBody>
      </p:sp>
    </p:spTree>
    <p:extLst>
      <p:ext uri="{BB962C8B-B14F-4D97-AF65-F5344CB8AC3E}">
        <p14:creationId xmlns:p14="http://schemas.microsoft.com/office/powerpoint/2010/main" xmlns="" val="284923660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un monde horrible et </a:t>
            </a:r>
            <a:r>
              <a:rPr lang="fr-FR" sz="2400" i="1" dirty="0" err="1"/>
              <a:t>étoufant</a:t>
            </a:r>
            <a:r>
              <a:rPr lang="fr-FR" sz="2400" i="1" dirty="0"/>
              <a:t>. Dans ce tableau la couleur noire en haut à gauche me fait penser à un animal ou à quelque chose d’</a:t>
            </a:r>
            <a:r>
              <a:rPr lang="fr-FR" sz="2400" i="1" dirty="0" err="1"/>
              <a:t>éfrayant</a:t>
            </a:r>
            <a:r>
              <a:rPr lang="fr-FR" sz="2400" i="1" dirty="0"/>
              <a:t>. Il y a aussi comme des grilles qui me font penser à l’enfermement comme si le peintre pensait que la vie ressemblais à la prison et que l’on est pas libre. Le bleu me fait penser à de l’eau et le rouge au sang ou aussi au ciel lorsque nous somme près d’un volcan en éruption. </a:t>
            </a:r>
            <a:endParaRPr lang="fr-FR" sz="2400" dirty="0"/>
          </a:p>
          <a:p>
            <a:pPr marL="0" indent="0">
              <a:buNone/>
            </a:pPr>
            <a:r>
              <a:rPr lang="fr-FR" sz="2400" i="1" dirty="0"/>
              <a:t>Je vois dans ce tableau une ville avec plein de grille sous un ciel rouge avec la mer qui recouvre la ville et quelqu’un ou quelque chose qui approche de cette ville horrible.</a:t>
            </a:r>
            <a:endParaRPr lang="fr-FR" sz="2400" dirty="0"/>
          </a:p>
          <a:p>
            <a:pPr marL="0" indent="0">
              <a:buNone/>
            </a:pPr>
            <a:r>
              <a:rPr lang="fr-FR" sz="2400" i="1" dirty="0"/>
              <a:t>Le peintre devait être dans un état d’esprit triste ou encore </a:t>
            </a:r>
            <a:r>
              <a:rPr lang="fr-FR" sz="2400" i="1" dirty="0" err="1"/>
              <a:t>ennervé</a:t>
            </a:r>
            <a:r>
              <a:rPr lang="fr-FR" sz="2400" i="1" dirty="0"/>
              <a:t> car quand on est souvent </a:t>
            </a:r>
            <a:r>
              <a:rPr lang="fr-FR" sz="2400" i="1" dirty="0" err="1"/>
              <a:t>ennervé</a:t>
            </a:r>
            <a:r>
              <a:rPr lang="fr-FR" sz="2400" i="1" dirty="0"/>
              <a:t> on voit le monde comme s’il était cruel. Mais cette idée me fait voir 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164739434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a:t>
            </a:r>
            <a:r>
              <a:rPr lang="fr-FR" sz="2400" i="1" u="sng" dirty="0"/>
              <a:t>me font penser </a:t>
            </a:r>
            <a:r>
              <a:rPr lang="fr-FR" sz="2400" i="1" dirty="0"/>
              <a:t>à un monde horrible et </a:t>
            </a:r>
            <a:r>
              <a:rPr lang="fr-FR" sz="2400" i="1" dirty="0" err="1"/>
              <a:t>étoufant</a:t>
            </a:r>
            <a:r>
              <a:rPr lang="fr-FR" sz="2400" i="1" dirty="0"/>
              <a:t>. Dans ce tableau la couleur noire en haut à gauche </a:t>
            </a:r>
            <a:r>
              <a:rPr lang="fr-FR" sz="2400" i="1" u="sng" dirty="0"/>
              <a:t>me fait penser </a:t>
            </a:r>
            <a:r>
              <a:rPr lang="fr-FR" sz="2400" i="1" dirty="0"/>
              <a:t>à un animal ou à quelque chose d’</a:t>
            </a:r>
            <a:r>
              <a:rPr lang="fr-FR" sz="2400" i="1" dirty="0" err="1"/>
              <a:t>éfrayant</a:t>
            </a:r>
            <a:r>
              <a:rPr lang="fr-FR" sz="2400" i="1" dirty="0"/>
              <a:t>. Il y a aussi comme des grilles qui </a:t>
            </a:r>
            <a:r>
              <a:rPr lang="fr-FR" sz="2400" i="1" u="sng" dirty="0"/>
              <a:t>me font penser </a:t>
            </a:r>
            <a:r>
              <a:rPr lang="fr-FR" sz="2400" i="1" dirty="0"/>
              <a:t>à l’enfermement comme si le peintre pensait que la vie ressemblais à la prison et que l’on est pas libre. Le bleu </a:t>
            </a:r>
            <a:r>
              <a:rPr lang="fr-FR" sz="2400" i="1" u="sng" dirty="0"/>
              <a:t>me fait penser </a:t>
            </a:r>
            <a:r>
              <a:rPr lang="fr-FR" sz="2400" i="1" dirty="0"/>
              <a:t>à de l’eau et le rouge au sang ou aussi au ciel </a:t>
            </a:r>
            <a:r>
              <a:rPr lang="fr-FR" sz="2400" i="1" u="sng" dirty="0"/>
              <a:t>lorsque nous somme </a:t>
            </a:r>
            <a:r>
              <a:rPr lang="fr-FR" sz="2400" i="1" dirty="0"/>
              <a:t>près d’un volcan en éruption. </a:t>
            </a:r>
            <a:endParaRPr lang="fr-FR" sz="2400" dirty="0"/>
          </a:p>
          <a:p>
            <a:pPr marL="0" indent="0">
              <a:buNone/>
            </a:pPr>
            <a:r>
              <a:rPr lang="fr-FR" sz="2400" i="1" u="sng" dirty="0"/>
              <a:t>Je </a:t>
            </a:r>
            <a:r>
              <a:rPr lang="fr-FR" sz="2400" i="1" dirty="0"/>
              <a:t>vois dans ce tableau une ville avec plein de grille sous un ciel rouge avec la mer qui recouvre la ville et quelqu’un ou quelque chose qui approche de cette ville horrible.</a:t>
            </a:r>
            <a:endParaRPr lang="fr-FR" sz="2400" dirty="0"/>
          </a:p>
          <a:p>
            <a:pPr marL="0" indent="0">
              <a:buNone/>
            </a:pPr>
            <a:r>
              <a:rPr lang="fr-FR" sz="2400" i="1" dirty="0"/>
              <a:t>Le peintre devait être dans un état d’esprit triste ou encore </a:t>
            </a:r>
            <a:r>
              <a:rPr lang="fr-FR" sz="2400" i="1" dirty="0" err="1"/>
              <a:t>ennervé</a:t>
            </a:r>
            <a:r>
              <a:rPr lang="fr-FR" sz="2400" i="1" dirty="0"/>
              <a:t> car quand on est souvent </a:t>
            </a:r>
            <a:r>
              <a:rPr lang="fr-FR" sz="2400" i="1" dirty="0" err="1"/>
              <a:t>ennervé</a:t>
            </a:r>
            <a:r>
              <a:rPr lang="fr-FR" sz="2400" i="1" dirty="0"/>
              <a:t> on voit le monde comme s’il était cruel. Mais cette idée </a:t>
            </a:r>
            <a:r>
              <a:rPr lang="fr-FR" sz="2400" i="1" u="sng" dirty="0"/>
              <a:t>me fait voir </a:t>
            </a:r>
            <a:r>
              <a:rPr lang="fr-FR" sz="2400" i="1" dirty="0"/>
              <a:t>dans le tableau la mort par le rouge du tableau.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283212048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07504" y="188640"/>
            <a:ext cx="8928992" cy="5544616"/>
          </a:xfrm>
          <a:ln>
            <a:solidFill>
              <a:schemeClr val="accent1"/>
            </a:solidFill>
          </a:ln>
        </p:spPr>
        <p:txBody>
          <a:bodyPr/>
          <a:lstStyle/>
          <a:p>
            <a:pPr marL="0" indent="0">
              <a:buNone/>
            </a:pPr>
            <a:r>
              <a:rPr lang="fr-FR" sz="2400" i="1" dirty="0" err="1"/>
              <a:t>Vassily</a:t>
            </a:r>
            <a:r>
              <a:rPr lang="fr-FR" sz="2400" i="1" dirty="0"/>
              <a:t> Kandinsky. Paysage sous la pluie. 1913.</a:t>
            </a:r>
            <a:endParaRPr lang="fr-FR" sz="2400" dirty="0"/>
          </a:p>
          <a:p>
            <a:pPr marL="0" indent="0">
              <a:buNone/>
            </a:pPr>
            <a:r>
              <a:rPr lang="fr-FR" sz="2400" i="1" dirty="0"/>
              <a:t>Ce tableau est multicolore et la façon dont sont mise les couleurs me font penser à un monde horrible et </a:t>
            </a:r>
            <a:r>
              <a:rPr lang="fr-FR" sz="2400" i="1" dirty="0" err="1"/>
              <a:t>étoufant</a:t>
            </a:r>
            <a:r>
              <a:rPr lang="fr-FR" sz="2400" i="1" dirty="0"/>
              <a:t>. Dans ce tableau la couleur noire en haut à gauche me fait penser à un animal ou à quelque chose d’</a:t>
            </a:r>
            <a:r>
              <a:rPr lang="fr-FR" sz="2400" i="1" dirty="0" err="1"/>
              <a:t>éfrayant</a:t>
            </a:r>
            <a:r>
              <a:rPr lang="fr-FR" sz="2400" i="1" dirty="0"/>
              <a:t>. Il y a aussi comme des grilles qui me font penser à l’enfermement comme si le peintre pensait que la vie ressemblais à la prison et que l’on est pas libre. Le bleu me fait penser à de l’eau et le rouge au sang ou aussi au ciel </a:t>
            </a:r>
            <a:r>
              <a:rPr lang="fr-FR" sz="2400" i="1" u="sng" dirty="0"/>
              <a:t>lorsque nous somme</a:t>
            </a:r>
            <a:r>
              <a:rPr lang="fr-FR" sz="2400" i="1" dirty="0"/>
              <a:t> près d’un volcan en éruption. </a:t>
            </a:r>
            <a:endParaRPr lang="fr-FR" sz="2400" dirty="0"/>
          </a:p>
          <a:p>
            <a:pPr marL="0" indent="0">
              <a:buNone/>
            </a:pPr>
            <a:r>
              <a:rPr lang="fr-FR" sz="2400" i="1" dirty="0"/>
              <a:t>Je vois dans ce tableau une ville avec plein de grille sous un ciel rouge avec la mer qui recouvre la ville et quelqu’un ou quelque chose qui approche de cette ville horrible.</a:t>
            </a:r>
            <a:endParaRPr lang="fr-FR" sz="2400" dirty="0"/>
          </a:p>
          <a:p>
            <a:pPr marL="0" indent="0">
              <a:buNone/>
            </a:pPr>
            <a:r>
              <a:rPr lang="fr-FR" sz="2400" i="1" u="sng" dirty="0"/>
              <a:t>Le peintre devait être dans un état d’esprit triste ou encore </a:t>
            </a:r>
            <a:r>
              <a:rPr lang="fr-FR" sz="2400" i="1" u="sng" dirty="0" err="1"/>
              <a:t>ennervé</a:t>
            </a:r>
            <a:r>
              <a:rPr lang="fr-FR" sz="2400" i="1" u="sng" dirty="0"/>
              <a:t> car quand on est souvent </a:t>
            </a:r>
            <a:r>
              <a:rPr lang="fr-FR" sz="2400" i="1" u="sng" dirty="0" err="1"/>
              <a:t>ennervé</a:t>
            </a:r>
            <a:r>
              <a:rPr lang="fr-FR" sz="2400" i="1" u="sng" dirty="0"/>
              <a:t> on voit le monde comme s’il était cruel</a:t>
            </a:r>
            <a:r>
              <a:rPr lang="fr-FR" sz="2400" i="1" dirty="0"/>
              <a:t>. Mais </a:t>
            </a:r>
            <a:r>
              <a:rPr lang="fr-FR" sz="2400" i="1" u="sng" dirty="0"/>
              <a:t>cette idée me fait voir dans le tableau la mort par le rouge du tableau</a:t>
            </a:r>
            <a:r>
              <a:rPr lang="fr-FR" sz="2400" i="1" dirty="0"/>
              <a:t>. On dirait aussi que tout </a:t>
            </a:r>
            <a:r>
              <a:rPr lang="fr-FR" sz="2400" i="1" dirty="0" err="1"/>
              <a:t>détein</a:t>
            </a:r>
            <a:r>
              <a:rPr lang="fr-FR" sz="2400" i="1" dirty="0"/>
              <a:t> sur les différents éléments.</a:t>
            </a:r>
            <a:endParaRPr lang="fr-FR" sz="2400" dirty="0"/>
          </a:p>
        </p:txBody>
      </p:sp>
    </p:spTree>
    <p:extLst>
      <p:ext uri="{BB962C8B-B14F-4D97-AF65-F5344CB8AC3E}">
        <p14:creationId xmlns:p14="http://schemas.microsoft.com/office/powerpoint/2010/main" xmlns="" val="19741524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Le </a:t>
            </a:r>
            <a:r>
              <a:rPr lang="fr-FR" sz="2400" i="1" dirty="0"/>
              <a:t>texte est assez difficile à comprendre, il faut le lire et le relire pour comprendre un peu mieux de quoi il s’agit.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Le </a:t>
            </a:r>
            <a:r>
              <a:rPr lang="fr-FR" sz="2400" i="1" dirty="0"/>
              <a:t>texte pourrait parler de la période de l’enfance ou tout paraît magique mais d’un côté le texte évoque les choses d’une manière que seul les adultes peuvent évoquer.</a:t>
            </a:r>
            <a:endParaRPr lang="fr-FR" sz="2400" dirty="0"/>
          </a:p>
          <a:p>
            <a:pPr>
              <a:buNone/>
            </a:pPr>
            <a:r>
              <a:rPr lang="fr-FR" sz="2400" i="1" dirty="0" smtClean="0"/>
              <a:t>	Le </a:t>
            </a:r>
            <a:r>
              <a:rPr lang="fr-FR" sz="2400" i="1" dirty="0"/>
              <a:t>texte est très difficile à cerner et à décrire surtout qu’il y a </a:t>
            </a:r>
            <a:r>
              <a:rPr lang="fr-FR" sz="2400" i="1" dirty="0" err="1"/>
              <a:t>énormèment</a:t>
            </a:r>
            <a:r>
              <a:rPr lang="fr-FR" sz="2400" i="1" dirty="0"/>
              <a:t> de mots soutenu</a:t>
            </a:r>
            <a:endParaRPr lang="fr-FR" sz="2400" dirty="0"/>
          </a:p>
          <a:p>
            <a:endParaRPr lang="fr-FR" dirty="0"/>
          </a:p>
        </p:txBody>
      </p:sp>
    </p:spTree>
    <p:extLst>
      <p:ext uri="{BB962C8B-B14F-4D97-AF65-F5344CB8AC3E}">
        <p14:creationId xmlns:p14="http://schemas.microsoft.com/office/powerpoint/2010/main" xmlns="" val="330315933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Le </a:t>
            </a:r>
            <a:r>
              <a:rPr lang="fr-FR" sz="2400" i="1" dirty="0"/>
              <a:t>texte est assez difficile à comprendre, il faut le lire et le relire pour comprendre un peu mieux de quoi il s’agit.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Le </a:t>
            </a:r>
            <a:r>
              <a:rPr lang="fr-FR" sz="2400" i="1" dirty="0"/>
              <a:t>texte </a:t>
            </a:r>
            <a:r>
              <a:rPr lang="fr-FR" sz="2400" i="1" u="sng" dirty="0"/>
              <a:t>pourrait parler de la période de l’enfance ou tout paraît magique </a:t>
            </a:r>
            <a:r>
              <a:rPr lang="fr-FR" sz="2400" i="1" dirty="0"/>
              <a:t>mais d’un côté le texte évoque les choses </a:t>
            </a:r>
            <a:r>
              <a:rPr lang="fr-FR" sz="2400" i="1" u="sng" dirty="0"/>
              <a:t>d’une manière que seul les adultes peuvent évoquer</a:t>
            </a:r>
            <a:r>
              <a:rPr lang="fr-FR" sz="2400" i="1" dirty="0"/>
              <a:t>.</a:t>
            </a:r>
            <a:endParaRPr lang="fr-FR" sz="2400" dirty="0"/>
          </a:p>
          <a:p>
            <a:pPr>
              <a:buNone/>
            </a:pPr>
            <a:r>
              <a:rPr lang="fr-FR" sz="2400" i="1" dirty="0" smtClean="0"/>
              <a:t>	Le </a:t>
            </a:r>
            <a:r>
              <a:rPr lang="fr-FR" sz="2400" i="1" dirty="0"/>
              <a:t>texte est très difficile à cerner et à décrire surtout qu’il y a </a:t>
            </a:r>
            <a:r>
              <a:rPr lang="fr-FR" sz="2400" i="1" dirty="0" err="1"/>
              <a:t>énormèment</a:t>
            </a:r>
            <a:r>
              <a:rPr lang="fr-FR" sz="2400" i="1" dirty="0"/>
              <a:t> de mots soutenu</a:t>
            </a:r>
            <a:endParaRPr lang="fr-FR" sz="2400" dirty="0"/>
          </a:p>
          <a:p>
            <a:endParaRPr lang="fr-FR" dirty="0"/>
          </a:p>
        </p:txBody>
      </p:sp>
    </p:spTree>
    <p:extLst>
      <p:ext uri="{BB962C8B-B14F-4D97-AF65-F5344CB8AC3E}">
        <p14:creationId xmlns:p14="http://schemas.microsoft.com/office/powerpoint/2010/main" xmlns="" val="83779410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23528" y="332656"/>
            <a:ext cx="8363272" cy="5904656"/>
          </a:xfrm>
        </p:spPr>
        <p:txBody>
          <a:bodyPr/>
          <a:lstStyle/>
          <a:p>
            <a:pPr>
              <a:buNone/>
            </a:pPr>
            <a:r>
              <a:rPr lang="fr-FR" sz="2400" i="1" dirty="0" smtClean="0"/>
              <a:t>	Colette</a:t>
            </a:r>
            <a:r>
              <a:rPr lang="fr-FR" sz="2400" i="1" dirty="0"/>
              <a:t>.</a:t>
            </a:r>
            <a:endParaRPr lang="fr-FR" sz="2400" dirty="0"/>
          </a:p>
          <a:p>
            <a:pPr>
              <a:buNone/>
            </a:pPr>
            <a:r>
              <a:rPr lang="fr-FR" sz="2400" i="1" dirty="0" smtClean="0"/>
              <a:t>	</a:t>
            </a:r>
            <a:r>
              <a:rPr lang="fr-FR" sz="2400" i="1" u="sng" dirty="0" smtClean="0"/>
              <a:t>Le </a:t>
            </a:r>
            <a:r>
              <a:rPr lang="fr-FR" sz="2400" i="1" u="sng" dirty="0"/>
              <a:t>texte est assez difficile à comprendre</a:t>
            </a:r>
            <a:r>
              <a:rPr lang="fr-FR" sz="2400" i="1" dirty="0"/>
              <a:t>, </a:t>
            </a:r>
            <a:r>
              <a:rPr lang="fr-FR" sz="2400" i="1" u="sng" dirty="0"/>
              <a:t>il faut </a:t>
            </a:r>
            <a:r>
              <a:rPr lang="fr-FR" sz="2400" i="1" dirty="0"/>
              <a:t>le lire et le relire pour comprendre un peu mieux de quoi il s’agit. Dans ce texte Colette donne son avis sur le monde dans lequel elle vit. Tout le texte est fait dans la description, il y a beaucoup d’adjectifs qualificatif. Colette donne son avis sur tous ce qu’elle a vécu et ce qu’elle a vu comme lorsqu’elle dit « Elle se décourageait aussitôt née et replongeait dans la terre ». Elle se met à la place des choses ou des personnes autour d’elle.</a:t>
            </a:r>
            <a:endParaRPr lang="fr-FR" sz="2400" dirty="0"/>
          </a:p>
          <a:p>
            <a:pPr>
              <a:buNone/>
            </a:pPr>
            <a:r>
              <a:rPr lang="fr-FR" sz="2400" i="1" dirty="0" smtClean="0"/>
              <a:t>	Le </a:t>
            </a:r>
            <a:r>
              <a:rPr lang="fr-FR" sz="2400" i="1" dirty="0"/>
              <a:t>texte pourrait parler de la période de l’enfance ou tout paraît magique mais d’un côté le texte évoque les choses d’une manière que seul les adultes peuvent évoquer.</a:t>
            </a:r>
            <a:endParaRPr lang="fr-FR" sz="2400" dirty="0"/>
          </a:p>
          <a:p>
            <a:pPr>
              <a:buNone/>
            </a:pPr>
            <a:r>
              <a:rPr lang="fr-FR" sz="2400" i="1" dirty="0" smtClean="0"/>
              <a:t>	</a:t>
            </a:r>
            <a:r>
              <a:rPr lang="fr-FR" sz="2400" i="1" u="sng" dirty="0" smtClean="0"/>
              <a:t>Le </a:t>
            </a:r>
            <a:r>
              <a:rPr lang="fr-FR" sz="2400" i="1" u="sng" dirty="0"/>
              <a:t>texte est très difficile à cerner et à décrire </a:t>
            </a:r>
            <a:r>
              <a:rPr lang="fr-FR" sz="2400" i="1" dirty="0"/>
              <a:t>surtout qu’il y a </a:t>
            </a:r>
            <a:r>
              <a:rPr lang="fr-FR" sz="2400" i="1" dirty="0" err="1"/>
              <a:t>énormèment</a:t>
            </a:r>
            <a:r>
              <a:rPr lang="fr-FR" sz="2400" i="1" dirty="0"/>
              <a:t> de mots soutenu</a:t>
            </a:r>
            <a:endParaRPr lang="fr-FR" sz="2400" dirty="0"/>
          </a:p>
          <a:p>
            <a:endParaRPr lang="fr-FR" dirty="0"/>
          </a:p>
        </p:txBody>
      </p:sp>
    </p:spTree>
    <p:extLst>
      <p:ext uri="{BB962C8B-B14F-4D97-AF65-F5344CB8AC3E}">
        <p14:creationId xmlns:p14="http://schemas.microsoft.com/office/powerpoint/2010/main" xmlns="" val="384990406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476672"/>
            <a:ext cx="8291264" cy="5649491"/>
          </a:xfrm>
        </p:spPr>
        <p:txBody>
          <a:bodyPr/>
          <a:lstStyle/>
          <a:p>
            <a:pPr marL="0" indent="0">
              <a:buNone/>
            </a:pPr>
            <a:r>
              <a:rPr lang="fr-FR" dirty="0" smtClean="0"/>
              <a:t>Rapide aperçu des résultats du traitement de mon corpus.</a:t>
            </a:r>
          </a:p>
          <a:p>
            <a:pPr marL="0" indent="0">
              <a:buNone/>
            </a:pPr>
            <a:endParaRPr lang="fr-FR" dirty="0"/>
          </a:p>
          <a:p>
            <a:pPr marL="0" indent="0">
              <a:buFontTx/>
              <a:buChar char="-"/>
            </a:pPr>
            <a:r>
              <a:rPr lang="fr-FR" dirty="0" smtClean="0"/>
              <a:t>Il apparaît possible de faire pratiquer la même activité sur les deux arts.</a:t>
            </a:r>
          </a:p>
          <a:p>
            <a:pPr marL="0" indent="0">
              <a:buFontTx/>
              <a:buChar char="-"/>
            </a:pPr>
            <a:endParaRPr lang="fr-FR" dirty="0" smtClean="0"/>
          </a:p>
          <a:p>
            <a:pPr marL="0" indent="0">
              <a:buFontTx/>
              <a:buChar char="-"/>
            </a:pPr>
            <a:r>
              <a:rPr lang="fr-FR" dirty="0" smtClean="0"/>
              <a:t>Les élèves y sont plus à l’aise sur la peinture que sur la littérature.</a:t>
            </a:r>
          </a:p>
          <a:p>
            <a:pPr marL="0" indent="0">
              <a:buNone/>
            </a:pPr>
            <a:endParaRPr lang="fr-FR" dirty="0"/>
          </a:p>
          <a:p>
            <a:pPr marL="0" indent="0">
              <a:buNone/>
            </a:pPr>
            <a:endParaRPr lang="fr-FR" dirty="0"/>
          </a:p>
        </p:txBody>
      </p:sp>
    </p:spTree>
    <p:extLst>
      <p:ext uri="{BB962C8B-B14F-4D97-AF65-F5344CB8AC3E}">
        <p14:creationId xmlns:p14="http://schemas.microsoft.com/office/powerpoint/2010/main" xmlns="" val="409636683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332656"/>
            <a:ext cx="8568952" cy="6192688"/>
          </a:xfrm>
        </p:spPr>
        <p:txBody>
          <a:bodyPr/>
          <a:lstStyle/>
          <a:p>
            <a:pPr marL="0" indent="0">
              <a:buNone/>
            </a:pPr>
            <a:r>
              <a:rPr lang="fr-FR" u="sng" dirty="0"/>
              <a:t>R</a:t>
            </a:r>
            <a:r>
              <a:rPr lang="fr-FR" u="sng" dirty="0" smtClean="0"/>
              <a:t>egistre cognitif</a:t>
            </a:r>
            <a:r>
              <a:rPr lang="fr-FR" dirty="0" smtClean="0"/>
              <a:t>: moins de difficultés sur la </a:t>
            </a:r>
            <a:r>
              <a:rPr lang="fr-FR" dirty="0"/>
              <a:t>peinture </a:t>
            </a:r>
            <a:r>
              <a:rPr lang="fr-FR" dirty="0" smtClean="0"/>
              <a:t>que sur la littérature pour les 4 critères.</a:t>
            </a:r>
          </a:p>
          <a:p>
            <a:pPr marL="0" indent="0">
              <a:buNone/>
            </a:pPr>
            <a:endParaRPr lang="fr-FR" dirty="0"/>
          </a:p>
          <a:p>
            <a:pPr marL="0" indent="0">
              <a:buNone/>
            </a:pPr>
            <a:r>
              <a:rPr lang="fr-FR" u="sng" dirty="0" smtClean="0"/>
              <a:t>Registre culturel</a:t>
            </a:r>
            <a:r>
              <a:rPr lang="fr-FR" dirty="0" smtClean="0"/>
              <a:t>: plus de difficultés sur la peinture que sur la littérature.</a:t>
            </a:r>
          </a:p>
          <a:p>
            <a:pPr marL="0" indent="0">
              <a:buNone/>
            </a:pPr>
            <a:endParaRPr lang="fr-FR" dirty="0"/>
          </a:p>
          <a:p>
            <a:pPr marL="0" indent="0">
              <a:buNone/>
            </a:pPr>
            <a:r>
              <a:rPr lang="fr-FR" u="sng" dirty="0" smtClean="0"/>
              <a:t>Registre de l’identité symbolique</a:t>
            </a:r>
            <a:r>
              <a:rPr lang="fr-FR" dirty="0" smtClean="0"/>
              <a:t>: moins de difficultés sur la peinture que sur la littérature</a:t>
            </a:r>
            <a:r>
              <a:rPr lang="fr-FR" dirty="0" smtClean="0"/>
              <a:t>.</a:t>
            </a:r>
          </a:p>
          <a:p>
            <a:pPr marL="0" indent="0">
              <a:buNone/>
            </a:pPr>
            <a:endParaRPr lang="fr-FR" dirty="0" smtClean="0"/>
          </a:p>
          <a:p>
            <a:pPr marL="0" indent="0">
              <a:buNone/>
            </a:pPr>
            <a:r>
              <a:rPr lang="fr-FR" dirty="0" smtClean="0"/>
              <a:t>=&gt; Raisons de ces différences?</a:t>
            </a:r>
            <a:endParaRPr lang="fr-FR" dirty="0"/>
          </a:p>
        </p:txBody>
      </p:sp>
    </p:spTree>
    <p:extLst>
      <p:ext uri="{BB962C8B-B14F-4D97-AF65-F5344CB8AC3E}">
        <p14:creationId xmlns:p14="http://schemas.microsoft.com/office/powerpoint/2010/main" xmlns="" val="409636683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395536" y="476672"/>
            <a:ext cx="8291264" cy="5976664"/>
          </a:xfrm>
        </p:spPr>
        <p:txBody>
          <a:bodyPr/>
          <a:lstStyle/>
          <a:p>
            <a:pPr marL="0" indent="0">
              <a:buNone/>
            </a:pPr>
            <a:r>
              <a:rPr lang="fr-FR" sz="2800" u="sng" dirty="0" smtClean="0"/>
              <a:t>Conclusion</a:t>
            </a:r>
            <a:r>
              <a:rPr lang="fr-FR" sz="2800" dirty="0" smtClean="0"/>
              <a:t>:</a:t>
            </a:r>
          </a:p>
          <a:p>
            <a:pPr marL="0" indent="0">
              <a:buNone/>
            </a:pPr>
            <a:endParaRPr lang="fr-FR" sz="2800" dirty="0" smtClean="0"/>
          </a:p>
          <a:p>
            <a:pPr marL="0" indent="0">
              <a:buNone/>
            </a:pPr>
            <a:r>
              <a:rPr lang="fr-FR" sz="2800" dirty="0" smtClean="0"/>
              <a:t>Fondements et limites du détour.</a:t>
            </a:r>
          </a:p>
          <a:p>
            <a:pPr>
              <a:buFontTx/>
              <a:buChar char="-"/>
            </a:pPr>
            <a:r>
              <a:rPr lang="fr-FR" sz="2800" dirty="0" smtClean="0"/>
              <a:t>Les élèves sont plus à l’aise sur la peinture.</a:t>
            </a:r>
          </a:p>
          <a:p>
            <a:pPr>
              <a:buFontTx/>
              <a:buChar char="-"/>
            </a:pPr>
            <a:r>
              <a:rPr lang="fr-FR" sz="2800" dirty="0" smtClean="0"/>
              <a:t>Mais ceci ne peut s’expliquer que par les différences entre les deux arts: les activités d’intellection ne sont pas les mêmes.</a:t>
            </a:r>
          </a:p>
          <a:p>
            <a:pPr>
              <a:buFontTx/>
              <a:buChar char="-"/>
            </a:pPr>
            <a:r>
              <a:rPr lang="fr-FR" sz="2800" dirty="0" smtClean="0"/>
              <a:t>Donc les réussites manifestées sur l’un des arts risquent de ne pas profiter à l’autre sans un accompagnement explicite du passage de l’un à l’autre: appréhender leurs commentaires comme des </a:t>
            </a:r>
            <a:r>
              <a:rPr lang="fr-FR" sz="2800" i="1" dirty="0" err="1" smtClean="0"/>
              <a:t>work</a:t>
            </a:r>
            <a:r>
              <a:rPr lang="fr-FR" sz="2800" i="1" dirty="0" smtClean="0"/>
              <a:t> in </a:t>
            </a:r>
            <a:r>
              <a:rPr lang="fr-FR" sz="2800" i="1" dirty="0" err="1" smtClean="0"/>
              <a:t>process</a:t>
            </a:r>
            <a:r>
              <a:rPr lang="fr-FR" sz="2800" i="1" dirty="0" smtClean="0"/>
              <a:t> </a:t>
            </a:r>
            <a:r>
              <a:rPr lang="fr-FR" sz="2800" dirty="0" smtClean="0"/>
              <a:t>où leur faire repérer l’émergence de leurs compétences.</a:t>
            </a:r>
            <a:endParaRPr lang="fr-FR" sz="2800" i="1" dirty="0" smtClean="0"/>
          </a:p>
        </p:txBody>
      </p:sp>
    </p:spTree>
    <p:extLst>
      <p:ext uri="{BB962C8B-B14F-4D97-AF65-F5344CB8AC3E}">
        <p14:creationId xmlns:p14="http://schemas.microsoft.com/office/powerpoint/2010/main" xmlns="" val="1267934139"/>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Espace réservé du contenu 5"/>
          <p:cNvGraphicFramePr>
            <a:graphicFrameLocks noGrp="1"/>
          </p:cNvGraphicFramePr>
          <p:nvPr>
            <p:ph idx="1"/>
          </p:nvPr>
        </p:nvGraphicFramePr>
        <p:xfrm>
          <a:off x="251520" y="620688"/>
          <a:ext cx="8352927" cy="5643194"/>
        </p:xfrm>
        <a:graphic>
          <a:graphicData uri="http://schemas.openxmlformats.org/drawingml/2006/table">
            <a:tbl>
              <a:tblPr firstRow="1" bandRow="1">
                <a:tableStyleId>{00A15C55-8517-42AA-B614-E9B94910E393}</a:tableStyleId>
              </a:tblPr>
              <a:tblGrid>
                <a:gridCol w="2784309"/>
                <a:gridCol w="2784309"/>
                <a:gridCol w="2784309"/>
              </a:tblGrid>
              <a:tr h="914311">
                <a:tc>
                  <a:txBody>
                    <a:bodyPr/>
                    <a:lstStyle/>
                    <a:p>
                      <a:pPr algn="just">
                        <a:lnSpc>
                          <a:spcPct val="115000"/>
                        </a:lnSpc>
                        <a:spcAft>
                          <a:spcPts val="0"/>
                        </a:spcAft>
                      </a:pPr>
                      <a:r>
                        <a:rPr lang="fr-FR" sz="1800" dirty="0"/>
                        <a:t>Items</a:t>
                      </a:r>
                      <a:endParaRPr lang="fr-FR" sz="1800" dirty="0">
                        <a:latin typeface="Times New Roman"/>
                        <a:ea typeface="Times New Roman"/>
                      </a:endParaRPr>
                    </a:p>
                  </a:txBody>
                  <a:tcPr marL="68580" marR="68580" marT="0" marB="0" anchor="ctr"/>
                </a:tc>
                <a:tc>
                  <a:txBody>
                    <a:bodyPr/>
                    <a:lstStyle/>
                    <a:p>
                      <a:pPr algn="just">
                        <a:lnSpc>
                          <a:spcPct val="115000"/>
                        </a:lnSpc>
                        <a:spcAft>
                          <a:spcPts val="0"/>
                        </a:spcAft>
                      </a:pPr>
                      <a:r>
                        <a:rPr lang="fr-FR" sz="1800" dirty="0"/>
                        <a:t>Tableau de peinture (95)</a:t>
                      </a:r>
                      <a:endParaRPr lang="fr-FR" sz="1800" dirty="0">
                        <a:latin typeface="Times New Roman"/>
                        <a:ea typeface="Times New Roman"/>
                      </a:endParaRPr>
                    </a:p>
                  </a:txBody>
                  <a:tcPr marL="68580" marR="68580" marT="0" marB="0" anchor="ctr"/>
                </a:tc>
                <a:tc>
                  <a:txBody>
                    <a:bodyPr/>
                    <a:lstStyle/>
                    <a:p>
                      <a:pPr algn="just">
                        <a:lnSpc>
                          <a:spcPct val="115000"/>
                        </a:lnSpc>
                        <a:spcAft>
                          <a:spcPts val="0"/>
                        </a:spcAft>
                      </a:pPr>
                      <a:r>
                        <a:rPr lang="fr-FR" sz="1800"/>
                        <a:t>Texte littéraire (86)</a:t>
                      </a:r>
                      <a:endParaRPr lang="fr-FR" sz="1800">
                        <a:latin typeface="Times New Roman"/>
                        <a:ea typeface="Times New Roman"/>
                      </a:endParaRPr>
                    </a:p>
                  </a:txBody>
                  <a:tcPr marL="68580" marR="68580" marT="0" marB="0" anchor="ctr"/>
                </a:tc>
              </a:tr>
              <a:tr h="950633">
                <a:tc>
                  <a:txBody>
                    <a:bodyPr/>
                    <a:lstStyle/>
                    <a:p>
                      <a:pPr marL="228600" algn="just">
                        <a:lnSpc>
                          <a:spcPct val="115000"/>
                        </a:lnSpc>
                        <a:spcAft>
                          <a:spcPts val="1000"/>
                        </a:spcAft>
                      </a:pPr>
                      <a:r>
                        <a:rPr lang="fr-FR" sz="2000" dirty="0">
                          <a:latin typeface="Calibri" pitchFamily="34" charset="0"/>
                        </a:rPr>
                        <a:t>Interprétation du figuré (sens littéral) en lien avec la figuration (expression).</a:t>
                      </a:r>
                      <a:endParaRPr lang="fr-FR" sz="2000" dirty="0">
                        <a:latin typeface="Calibri" pitchFamily="34" charset="0"/>
                        <a:ea typeface="Times New Roman"/>
                      </a:endParaRPr>
                    </a:p>
                  </a:txBody>
                  <a:tcPr marL="68580" marR="68580" marT="0" marB="0" anchor="ctr"/>
                </a:tc>
                <a:tc>
                  <a:txBody>
                    <a:bodyPr/>
                    <a:lstStyle/>
                    <a:p>
                      <a:pPr algn="just">
                        <a:lnSpc>
                          <a:spcPct val="115000"/>
                        </a:lnSpc>
                        <a:spcAft>
                          <a:spcPts val="1000"/>
                        </a:spcAft>
                      </a:pPr>
                      <a:r>
                        <a:rPr lang="fr-FR" sz="2000" dirty="0">
                          <a:latin typeface="Calibri" pitchFamily="34" charset="0"/>
                        </a:rPr>
                        <a:t>53 (56%)</a:t>
                      </a:r>
                      <a:endParaRPr lang="fr-FR" sz="2000" dirty="0">
                        <a:latin typeface="Calibri" pitchFamily="34" charset="0"/>
                        <a:ea typeface="Times New Roman"/>
                      </a:endParaRPr>
                    </a:p>
                  </a:txBody>
                  <a:tcPr marL="68580" marR="68580" marT="0" marB="0" anchor="ctr"/>
                </a:tc>
                <a:tc>
                  <a:txBody>
                    <a:bodyPr/>
                    <a:lstStyle/>
                    <a:p>
                      <a:pPr algn="just">
                        <a:lnSpc>
                          <a:spcPct val="115000"/>
                        </a:lnSpc>
                        <a:spcAft>
                          <a:spcPts val="1000"/>
                        </a:spcAft>
                      </a:pPr>
                      <a:r>
                        <a:rPr lang="fr-FR" sz="2000">
                          <a:latin typeface="Calibri" pitchFamily="34" charset="0"/>
                        </a:rPr>
                        <a:t>22 (26%)</a:t>
                      </a:r>
                      <a:endParaRPr lang="fr-FR" sz="2000">
                        <a:latin typeface="Calibri" pitchFamily="34" charset="0"/>
                        <a:ea typeface="Times New Roman"/>
                      </a:endParaRPr>
                    </a:p>
                  </a:txBody>
                  <a:tcPr marL="68580" marR="68580" marT="0" marB="0" anchor="ctr"/>
                </a:tc>
              </a:tr>
              <a:tr h="1901265">
                <a:tc>
                  <a:txBody>
                    <a:bodyPr/>
                    <a:lstStyle/>
                    <a:p>
                      <a:pPr marL="228600" algn="just">
                        <a:lnSpc>
                          <a:spcPct val="115000"/>
                        </a:lnSpc>
                        <a:spcAft>
                          <a:spcPts val="1000"/>
                        </a:spcAft>
                      </a:pPr>
                      <a:r>
                        <a:rPr lang="fr-FR" sz="2000" dirty="0">
                          <a:latin typeface="Calibri" pitchFamily="34" charset="0"/>
                        </a:rPr>
                        <a:t>Interprétation du figuré (ou sens littéral) sans prise en compte de la figuration (expression), ou avec une prise en compte descriptive</a:t>
                      </a:r>
                      <a:endParaRPr lang="fr-FR" sz="2000" dirty="0">
                        <a:latin typeface="Calibri" pitchFamily="34" charset="0"/>
                        <a:ea typeface="Times New Roman"/>
                      </a:endParaRPr>
                    </a:p>
                  </a:txBody>
                  <a:tcPr marL="68580" marR="68580" marT="0" marB="0" anchor="ctr"/>
                </a:tc>
                <a:tc>
                  <a:txBody>
                    <a:bodyPr/>
                    <a:lstStyle/>
                    <a:p>
                      <a:pPr algn="just">
                        <a:lnSpc>
                          <a:spcPct val="115000"/>
                        </a:lnSpc>
                        <a:spcAft>
                          <a:spcPts val="1000"/>
                        </a:spcAft>
                      </a:pPr>
                      <a:r>
                        <a:rPr lang="fr-FR" sz="2000" dirty="0" smtClean="0">
                          <a:latin typeface="Calibri" pitchFamily="34" charset="0"/>
                        </a:rPr>
                        <a:t>22 (</a:t>
                      </a:r>
                      <a:r>
                        <a:rPr lang="fr-FR" sz="2000" dirty="0">
                          <a:latin typeface="Calibri" pitchFamily="34" charset="0"/>
                        </a:rPr>
                        <a:t>23%)</a:t>
                      </a:r>
                      <a:endParaRPr lang="fr-FR" sz="2000" dirty="0">
                        <a:latin typeface="Calibri" pitchFamily="34" charset="0"/>
                        <a:ea typeface="Times New Roman"/>
                      </a:endParaRPr>
                    </a:p>
                  </a:txBody>
                  <a:tcPr marL="68580" marR="68580" marT="0" marB="0" anchor="ctr"/>
                </a:tc>
                <a:tc>
                  <a:txBody>
                    <a:bodyPr/>
                    <a:lstStyle/>
                    <a:p>
                      <a:pPr algn="just">
                        <a:lnSpc>
                          <a:spcPct val="115000"/>
                        </a:lnSpc>
                        <a:spcAft>
                          <a:spcPts val="1000"/>
                        </a:spcAft>
                      </a:pPr>
                      <a:r>
                        <a:rPr lang="fr-FR" sz="2000" dirty="0">
                          <a:latin typeface="Calibri" pitchFamily="34" charset="0"/>
                        </a:rPr>
                        <a:t>27 (31%)</a:t>
                      </a:r>
                      <a:endParaRPr lang="fr-FR" sz="2000" dirty="0">
                        <a:latin typeface="Calibri" pitchFamily="34" charset="0"/>
                        <a:ea typeface="Times New Roman"/>
                      </a:endParaRPr>
                    </a:p>
                  </a:txBody>
                  <a:tcPr marL="68580" marR="68580" marT="0" marB="0" anchor="ctr"/>
                </a:tc>
              </a:tr>
              <a:tr h="914311">
                <a:tc>
                  <a:txBody>
                    <a:bodyPr/>
                    <a:lstStyle/>
                    <a:p>
                      <a:pPr marL="228600" algn="just">
                        <a:lnSpc>
                          <a:spcPct val="115000"/>
                        </a:lnSpc>
                        <a:spcAft>
                          <a:spcPts val="1000"/>
                        </a:spcAft>
                      </a:pPr>
                      <a:r>
                        <a:rPr lang="fr-FR" sz="2000" dirty="0">
                          <a:latin typeface="Calibri" pitchFamily="34" charset="0"/>
                        </a:rPr>
                        <a:t>Pas d’interprétation.</a:t>
                      </a:r>
                      <a:endParaRPr lang="fr-FR" sz="2000" dirty="0">
                        <a:latin typeface="Calibri" pitchFamily="34" charset="0"/>
                        <a:ea typeface="Times New Roman"/>
                      </a:endParaRPr>
                    </a:p>
                  </a:txBody>
                  <a:tcPr marL="68580" marR="68580" marT="0" marB="0" anchor="ctr"/>
                </a:tc>
                <a:tc>
                  <a:txBody>
                    <a:bodyPr/>
                    <a:lstStyle/>
                    <a:p>
                      <a:pPr algn="just">
                        <a:lnSpc>
                          <a:spcPct val="115000"/>
                        </a:lnSpc>
                        <a:spcAft>
                          <a:spcPts val="1000"/>
                        </a:spcAft>
                      </a:pPr>
                      <a:r>
                        <a:rPr lang="fr-FR" sz="2000">
                          <a:latin typeface="Calibri" pitchFamily="34" charset="0"/>
                        </a:rPr>
                        <a:t>20(21%)</a:t>
                      </a:r>
                      <a:endParaRPr lang="fr-FR" sz="2000">
                        <a:latin typeface="Calibri" pitchFamily="34" charset="0"/>
                        <a:ea typeface="Times New Roman"/>
                      </a:endParaRPr>
                    </a:p>
                  </a:txBody>
                  <a:tcPr marL="68580" marR="68580" marT="0" marB="0" anchor="ctr"/>
                </a:tc>
                <a:tc>
                  <a:txBody>
                    <a:bodyPr/>
                    <a:lstStyle/>
                    <a:p>
                      <a:pPr algn="just">
                        <a:lnSpc>
                          <a:spcPct val="115000"/>
                        </a:lnSpc>
                        <a:spcAft>
                          <a:spcPts val="1000"/>
                        </a:spcAft>
                      </a:pPr>
                      <a:r>
                        <a:rPr lang="fr-FR" sz="2000" dirty="0">
                          <a:latin typeface="Calibri" pitchFamily="34" charset="0"/>
                        </a:rPr>
                        <a:t>37 (43%)</a:t>
                      </a:r>
                      <a:endParaRPr lang="fr-FR" sz="2000" dirty="0">
                        <a:latin typeface="Calibri" pitchFamily="34" charset="0"/>
                        <a:ea typeface="Times New Roman"/>
                      </a:endParaRPr>
                    </a:p>
                  </a:txBody>
                  <a:tcPr marL="68580" marR="68580" marT="0" marB="0" anchor="ctr"/>
                </a:tc>
              </a:tr>
            </a:tbl>
          </a:graphicData>
        </a:graphic>
      </p:graphicFrame>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nvPr>
        </p:nvGraphicFramePr>
        <p:xfrm>
          <a:off x="457200" y="692696"/>
          <a:ext cx="8229600" cy="5391340"/>
        </p:xfrm>
        <a:graphic>
          <a:graphicData uri="http://schemas.openxmlformats.org/drawingml/2006/table">
            <a:tbl>
              <a:tblPr firstRow="1" bandRow="1">
                <a:tableStyleId>{00A15C55-8517-42AA-B614-E9B94910E393}</a:tableStyleId>
              </a:tblPr>
              <a:tblGrid>
                <a:gridCol w="3610744"/>
                <a:gridCol w="2304256"/>
                <a:gridCol w="2314600"/>
              </a:tblGrid>
              <a:tr h="566356">
                <a:tc>
                  <a:txBody>
                    <a:bodyPr/>
                    <a:lstStyle/>
                    <a:p>
                      <a:pPr algn="just">
                        <a:lnSpc>
                          <a:spcPct val="115000"/>
                        </a:lnSpc>
                        <a:spcAft>
                          <a:spcPts val="1000"/>
                        </a:spcAft>
                      </a:pPr>
                      <a:r>
                        <a:rPr lang="fr-FR" sz="1800" dirty="0"/>
                        <a:t>Items</a:t>
                      </a:r>
                      <a:endParaRPr lang="fr-FR" sz="1800" dirty="0">
                        <a:latin typeface="Times New Roman"/>
                        <a:ea typeface="Times New Roman"/>
                      </a:endParaRPr>
                    </a:p>
                  </a:txBody>
                  <a:tcPr marL="68580" marR="68580" marT="0" marB="0"/>
                </a:tc>
                <a:tc>
                  <a:txBody>
                    <a:bodyPr/>
                    <a:lstStyle/>
                    <a:p>
                      <a:pPr algn="just">
                        <a:lnSpc>
                          <a:spcPct val="115000"/>
                        </a:lnSpc>
                        <a:spcAft>
                          <a:spcPts val="1000"/>
                        </a:spcAft>
                      </a:pPr>
                      <a:r>
                        <a:rPr lang="fr-FR" sz="1800" dirty="0"/>
                        <a:t>Tableau </a:t>
                      </a:r>
                      <a:r>
                        <a:rPr lang="fr-FR" sz="1800" dirty="0" smtClean="0"/>
                        <a:t>(</a:t>
                      </a:r>
                      <a:r>
                        <a:rPr lang="fr-FR" sz="1800" dirty="0"/>
                        <a:t>95)</a:t>
                      </a:r>
                      <a:endParaRPr lang="fr-FR" sz="1800" dirty="0">
                        <a:latin typeface="Times New Roman"/>
                        <a:ea typeface="Times New Roman"/>
                      </a:endParaRPr>
                    </a:p>
                  </a:txBody>
                  <a:tcPr marL="68580" marR="68580" marT="0" marB="0"/>
                </a:tc>
                <a:tc>
                  <a:txBody>
                    <a:bodyPr/>
                    <a:lstStyle/>
                    <a:p>
                      <a:pPr algn="just">
                        <a:lnSpc>
                          <a:spcPct val="115000"/>
                        </a:lnSpc>
                        <a:spcAft>
                          <a:spcPts val="1000"/>
                        </a:spcAft>
                      </a:pPr>
                      <a:r>
                        <a:rPr lang="fr-FR" sz="1800" dirty="0"/>
                        <a:t>Texte </a:t>
                      </a:r>
                      <a:r>
                        <a:rPr lang="fr-FR" sz="1800" dirty="0" smtClean="0"/>
                        <a:t> </a:t>
                      </a:r>
                      <a:r>
                        <a:rPr lang="fr-FR" sz="1800" dirty="0"/>
                        <a:t>(86)</a:t>
                      </a:r>
                      <a:endParaRPr lang="fr-FR" sz="1800" dirty="0">
                        <a:latin typeface="Times New Roman"/>
                        <a:ea typeface="Times New Roman"/>
                      </a:endParaRPr>
                    </a:p>
                  </a:txBody>
                  <a:tcPr marL="68580" marR="68580" marT="0" marB="0"/>
                </a:tc>
              </a:tr>
              <a:tr h="370840">
                <a:tc>
                  <a:txBody>
                    <a:bodyPr/>
                    <a:lstStyle/>
                    <a:p>
                      <a:pPr algn="just">
                        <a:lnSpc>
                          <a:spcPct val="115000"/>
                        </a:lnSpc>
                        <a:spcAft>
                          <a:spcPts val="1000"/>
                        </a:spcAft>
                      </a:pPr>
                      <a:r>
                        <a:rPr lang="fr-FR" sz="2000" dirty="0">
                          <a:latin typeface="Calibri"/>
                          <a:ea typeface="Times New Roman"/>
                          <a:cs typeface="Times New Roman"/>
                        </a:rPr>
                        <a:t>Repérage de procédés langagiers ou plastiques bien nommés et exploités pour justifier des effets de sens</a:t>
                      </a:r>
                      <a:endParaRPr lang="fr-FR" sz="2000" dirty="0">
                        <a:latin typeface="Calibri"/>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12 (13%)</a:t>
                      </a:r>
                      <a:endParaRPr lang="fr-FR" sz="2000">
                        <a:latin typeface="Times New Roman"/>
                        <a:ea typeface="Times New Roman"/>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8 (10%)</a:t>
                      </a:r>
                      <a:endParaRPr lang="fr-FR" sz="2000">
                        <a:latin typeface="Times New Roman"/>
                        <a:ea typeface="Times New Roman"/>
                      </a:endParaRPr>
                    </a:p>
                  </a:txBody>
                  <a:tcPr marL="68580" marR="68580" marT="0" marB="0"/>
                </a:tc>
              </a:tr>
              <a:tr h="370840">
                <a:tc>
                  <a:txBody>
                    <a:bodyPr/>
                    <a:lstStyle/>
                    <a:p>
                      <a:pPr algn="just">
                        <a:lnSpc>
                          <a:spcPct val="115000"/>
                        </a:lnSpc>
                        <a:spcAft>
                          <a:spcPts val="1000"/>
                        </a:spcAft>
                      </a:pPr>
                      <a:r>
                        <a:rPr lang="fr-FR" sz="2000" dirty="0">
                          <a:latin typeface="Calibri"/>
                          <a:ea typeface="Times New Roman"/>
                          <a:cs typeface="Times New Roman"/>
                        </a:rPr>
                        <a:t>Utilisation de caractéristiques formelles maladroitement nommées mais exploitées pour justifier des effets de sens </a:t>
                      </a:r>
                      <a:endParaRPr lang="fr-FR" sz="2000" dirty="0">
                        <a:latin typeface="Calibri"/>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41 (43%)</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14 (16%)</a:t>
                      </a:r>
                      <a:endParaRPr lang="fr-FR" sz="2000">
                        <a:latin typeface="Times New Roman"/>
                        <a:ea typeface="Times New Roman"/>
                      </a:endParaRPr>
                    </a:p>
                  </a:txBody>
                  <a:tcPr marL="68580" marR="68580" marT="0" marB="0"/>
                </a:tc>
              </a:tr>
              <a:tr h="370840">
                <a:tc>
                  <a:txBody>
                    <a:bodyPr/>
                    <a:lstStyle/>
                    <a:p>
                      <a:pPr algn="just">
                        <a:lnSpc>
                          <a:spcPct val="115000"/>
                        </a:lnSpc>
                        <a:spcAft>
                          <a:spcPts val="1000"/>
                        </a:spcAft>
                      </a:pPr>
                      <a:r>
                        <a:rPr lang="fr-FR" sz="2000">
                          <a:latin typeface="Calibri"/>
                          <a:ea typeface="Times New Roman"/>
                          <a:cs typeface="Times New Roman"/>
                        </a:rPr>
                        <a:t>Repérage de caractéristiques formelles inexploitées (procédural scolaire sans contenu cognitif)</a:t>
                      </a:r>
                      <a:endParaRPr lang="fr-FR" sz="2000">
                        <a:latin typeface="Calibri"/>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21 (22%)</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30 (35%)</a:t>
                      </a:r>
                      <a:endParaRPr lang="fr-FR" sz="2000" dirty="0">
                        <a:latin typeface="Times New Roman"/>
                        <a:ea typeface="Times New Roman"/>
                      </a:endParaRPr>
                    </a:p>
                  </a:txBody>
                  <a:tcPr marL="68580" marR="68580" marT="0" marB="0"/>
                </a:tc>
              </a:tr>
              <a:tr h="370840">
                <a:tc>
                  <a:txBody>
                    <a:bodyPr/>
                    <a:lstStyle/>
                    <a:p>
                      <a:pPr algn="just">
                        <a:lnSpc>
                          <a:spcPct val="115000"/>
                        </a:lnSpc>
                        <a:spcAft>
                          <a:spcPts val="1000"/>
                        </a:spcAft>
                      </a:pPr>
                      <a:r>
                        <a:rPr lang="fr-FR" sz="2000" dirty="0">
                          <a:latin typeface="Calibri"/>
                          <a:ea typeface="Times New Roman"/>
                          <a:cs typeface="Times New Roman"/>
                        </a:rPr>
                        <a:t>Aucune mention de caractéristiques formelles.</a:t>
                      </a:r>
                      <a:endParaRPr lang="fr-FR" sz="2000" dirty="0">
                        <a:latin typeface="Calibri"/>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21 (22%)</a:t>
                      </a:r>
                      <a:endParaRPr lang="fr-FR" sz="200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34 (39%)</a:t>
                      </a:r>
                      <a:endParaRPr lang="fr-FR" sz="2000" dirty="0">
                        <a:latin typeface="Times New Roman"/>
                        <a:ea typeface="Times New Roman"/>
                      </a:endParaRPr>
                    </a:p>
                  </a:txBody>
                  <a:tcPr marL="68580" marR="68580" marT="0" marB="0"/>
                </a:tc>
              </a:tr>
            </a:tbl>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467544" y="980728"/>
          <a:ext cx="8352927" cy="4746774"/>
        </p:xfrm>
        <a:graphic>
          <a:graphicData uri="http://schemas.openxmlformats.org/drawingml/2006/table">
            <a:tbl>
              <a:tblPr firstRow="1" bandRow="1">
                <a:tableStyleId>{00A15C55-8517-42AA-B614-E9B94910E393}</a:tableStyleId>
              </a:tblPr>
              <a:tblGrid>
                <a:gridCol w="3456384"/>
                <a:gridCol w="2448272"/>
                <a:gridCol w="2448271"/>
              </a:tblGrid>
              <a:tr h="576064">
                <a:tc>
                  <a:txBody>
                    <a:bodyPr/>
                    <a:lstStyle/>
                    <a:p>
                      <a:pPr algn="just">
                        <a:lnSpc>
                          <a:spcPct val="115000"/>
                        </a:lnSpc>
                        <a:spcAft>
                          <a:spcPts val="1000"/>
                        </a:spcAft>
                      </a:pPr>
                      <a:r>
                        <a:rPr lang="fr-FR" sz="2000" dirty="0">
                          <a:latin typeface="Calibri"/>
                          <a:ea typeface="Times New Roman"/>
                          <a:cs typeface="Times New Roman"/>
                        </a:rPr>
                        <a:t>Items</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Tableau (95)</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Texte (86)</a:t>
                      </a:r>
                      <a:endParaRPr lang="fr-FR" sz="2000">
                        <a:latin typeface="Times New Roman"/>
                        <a:ea typeface="Times New Roman"/>
                      </a:endParaRPr>
                    </a:p>
                  </a:txBody>
                  <a:tcPr marL="68580" marR="68580" marT="0" marB="0"/>
                </a:tc>
              </a:tr>
              <a:tr h="1384315">
                <a:tc>
                  <a:txBody>
                    <a:bodyPr/>
                    <a:lstStyle/>
                    <a:p>
                      <a:pPr algn="just">
                        <a:lnSpc>
                          <a:spcPct val="115000"/>
                        </a:lnSpc>
                        <a:spcAft>
                          <a:spcPts val="1000"/>
                        </a:spcAft>
                      </a:pPr>
                      <a:r>
                        <a:rPr lang="fr-FR" sz="2000" dirty="0">
                          <a:latin typeface="Calibri"/>
                          <a:ea typeface="Times New Roman"/>
                          <a:cs typeface="Times New Roman"/>
                        </a:rPr>
                        <a:t>Perception surplombante et cohérente, tenant compte de la complexité de l’objet.</a:t>
                      </a:r>
                      <a:endParaRPr lang="fr-FR" sz="2000" dirty="0">
                        <a:latin typeface="Calibri"/>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23 (24%)</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9 (10%)</a:t>
                      </a:r>
                      <a:endParaRPr lang="fr-FR" sz="2000">
                        <a:latin typeface="Times New Roman"/>
                        <a:ea typeface="Times New Roman"/>
                      </a:endParaRPr>
                    </a:p>
                  </a:txBody>
                  <a:tcPr marL="68580" marR="68580" marT="0" marB="0"/>
                </a:tc>
              </a:tr>
              <a:tr h="1384315">
                <a:tc>
                  <a:txBody>
                    <a:bodyPr/>
                    <a:lstStyle/>
                    <a:p>
                      <a:pPr algn="just">
                        <a:lnSpc>
                          <a:spcPct val="115000"/>
                        </a:lnSpc>
                        <a:spcAft>
                          <a:spcPts val="1000"/>
                        </a:spcAft>
                      </a:pPr>
                      <a:r>
                        <a:rPr lang="fr-FR" sz="2000" dirty="0">
                          <a:latin typeface="Calibri"/>
                          <a:ea typeface="Times New Roman"/>
                          <a:cs typeface="Times New Roman"/>
                        </a:rPr>
                        <a:t>Perception (trop) </a:t>
                      </a:r>
                      <a:r>
                        <a:rPr lang="fr-FR" sz="2000" dirty="0" smtClean="0">
                          <a:latin typeface="Calibri"/>
                          <a:ea typeface="Times New Roman"/>
                          <a:cs typeface="Times New Roman"/>
                        </a:rPr>
                        <a:t>surplombante mais cohérente, </a:t>
                      </a:r>
                      <a:r>
                        <a:rPr lang="fr-FR" sz="2000" dirty="0">
                          <a:latin typeface="Calibri"/>
                          <a:ea typeface="Times New Roman"/>
                          <a:cs typeface="Times New Roman"/>
                        </a:rPr>
                        <a:t>sans prise en compte de la complexité.</a:t>
                      </a:r>
                      <a:endParaRPr lang="fr-FR" sz="2000" dirty="0">
                        <a:latin typeface="Calibri"/>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52 (55%)</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35(41%)</a:t>
                      </a:r>
                      <a:endParaRPr lang="fr-FR" sz="2000">
                        <a:latin typeface="Times New Roman"/>
                        <a:ea typeface="Times New Roman"/>
                      </a:endParaRPr>
                    </a:p>
                  </a:txBody>
                  <a:tcPr marL="68580" marR="68580" marT="0" marB="0"/>
                </a:tc>
              </a:tr>
              <a:tr h="1384315">
                <a:tc>
                  <a:txBody>
                    <a:bodyPr/>
                    <a:lstStyle/>
                    <a:p>
                      <a:pPr algn="just">
                        <a:lnSpc>
                          <a:spcPct val="115000"/>
                        </a:lnSpc>
                        <a:spcAft>
                          <a:spcPts val="1000"/>
                        </a:spcAft>
                      </a:pPr>
                      <a:r>
                        <a:rPr lang="fr-FR" sz="2000" dirty="0">
                          <a:latin typeface="Calibri"/>
                          <a:ea typeface="Times New Roman"/>
                          <a:cs typeface="Times New Roman"/>
                        </a:rPr>
                        <a:t>Attachement à un ou à quelques aspects isolés et ignorance des autres aspects et du tout.</a:t>
                      </a:r>
                      <a:endParaRPr lang="fr-FR" sz="2000" dirty="0">
                        <a:latin typeface="Calibri"/>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20 (21%)</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42 (49%)</a:t>
                      </a:r>
                      <a:endParaRPr lang="fr-FR" sz="2000" dirty="0">
                        <a:latin typeface="Times New Roman"/>
                        <a:ea typeface="Times New Roman"/>
                      </a:endParaRPr>
                    </a:p>
                  </a:txBody>
                  <a:tcPr marL="68580" marR="68580" marT="0" marB="0"/>
                </a:tc>
              </a:tr>
            </a:tbl>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467544" y="980728"/>
          <a:ext cx="8352927" cy="4729009"/>
        </p:xfrm>
        <a:graphic>
          <a:graphicData uri="http://schemas.openxmlformats.org/drawingml/2006/table">
            <a:tbl>
              <a:tblPr firstRow="1" bandRow="1">
                <a:tableStyleId>{00A15C55-8517-42AA-B614-E9B94910E393}</a:tableStyleId>
              </a:tblPr>
              <a:tblGrid>
                <a:gridCol w="3456384"/>
                <a:gridCol w="2448272"/>
                <a:gridCol w="2448271"/>
              </a:tblGrid>
              <a:tr h="576064">
                <a:tc>
                  <a:txBody>
                    <a:bodyPr/>
                    <a:lstStyle/>
                    <a:p>
                      <a:pPr algn="just">
                        <a:lnSpc>
                          <a:spcPct val="115000"/>
                        </a:lnSpc>
                        <a:spcAft>
                          <a:spcPts val="1000"/>
                        </a:spcAft>
                      </a:pPr>
                      <a:r>
                        <a:rPr lang="fr-FR" sz="2000" dirty="0">
                          <a:latin typeface="Calibri"/>
                          <a:ea typeface="Times New Roman"/>
                          <a:cs typeface="Times New Roman"/>
                        </a:rPr>
                        <a:t>Items</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Tableau </a:t>
                      </a:r>
                      <a:r>
                        <a:rPr lang="fr-FR" sz="2000" dirty="0" smtClean="0">
                          <a:latin typeface="Calibri"/>
                          <a:ea typeface="Times New Roman"/>
                          <a:cs typeface="Times New Roman"/>
                        </a:rPr>
                        <a:t>(</a:t>
                      </a:r>
                      <a:r>
                        <a:rPr lang="fr-FR" sz="2000" dirty="0">
                          <a:latin typeface="Calibri"/>
                          <a:ea typeface="Times New Roman"/>
                          <a:cs typeface="Times New Roman"/>
                        </a:rPr>
                        <a:t>95)</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Texte </a:t>
                      </a:r>
                      <a:r>
                        <a:rPr lang="fr-FR" sz="2000" dirty="0" smtClean="0">
                          <a:latin typeface="Calibri"/>
                          <a:ea typeface="Times New Roman"/>
                          <a:cs typeface="Times New Roman"/>
                        </a:rPr>
                        <a:t>(</a:t>
                      </a:r>
                      <a:r>
                        <a:rPr lang="fr-FR" sz="2000" dirty="0">
                          <a:latin typeface="Calibri"/>
                          <a:ea typeface="Times New Roman"/>
                          <a:cs typeface="Times New Roman"/>
                        </a:rPr>
                        <a:t>86)</a:t>
                      </a:r>
                      <a:endParaRPr lang="fr-FR" sz="2000" dirty="0">
                        <a:latin typeface="Times New Roman"/>
                        <a:ea typeface="Times New Roman"/>
                      </a:endParaRPr>
                    </a:p>
                  </a:txBody>
                  <a:tcPr marL="68580" marR="68580" marT="0" marB="0"/>
                </a:tc>
              </a:tr>
              <a:tr h="1384315">
                <a:tc>
                  <a:txBody>
                    <a:bodyPr/>
                    <a:lstStyle/>
                    <a:p>
                      <a:pPr algn="just">
                        <a:lnSpc>
                          <a:spcPct val="115000"/>
                        </a:lnSpc>
                        <a:spcAft>
                          <a:spcPts val="1000"/>
                        </a:spcAft>
                      </a:pPr>
                      <a:r>
                        <a:rPr lang="fr-FR" sz="2000" dirty="0">
                          <a:latin typeface="Calibri"/>
                          <a:ea typeface="Times New Roman"/>
                          <a:cs typeface="Times New Roman"/>
                        </a:rPr>
                        <a:t>Construction d’un sens polysémique</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3 (3%)</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0</a:t>
                      </a:r>
                      <a:endParaRPr lang="fr-FR" sz="2000">
                        <a:latin typeface="Times New Roman"/>
                        <a:ea typeface="Times New Roman"/>
                      </a:endParaRPr>
                    </a:p>
                  </a:txBody>
                  <a:tcPr marL="68580" marR="68580" marT="0" marB="0"/>
                </a:tc>
              </a:tr>
              <a:tr h="1384315">
                <a:tc>
                  <a:txBody>
                    <a:bodyPr/>
                    <a:lstStyle/>
                    <a:p>
                      <a:pPr algn="just">
                        <a:lnSpc>
                          <a:spcPct val="115000"/>
                        </a:lnSpc>
                        <a:spcAft>
                          <a:spcPts val="1000"/>
                        </a:spcAft>
                      </a:pPr>
                      <a:r>
                        <a:rPr lang="fr-FR" sz="2000">
                          <a:latin typeface="Calibri"/>
                          <a:ea typeface="Times New Roman"/>
                          <a:cs typeface="Times New Roman"/>
                        </a:rPr>
                        <a:t>Prise en compte du sens comme polysémique.</a:t>
                      </a:r>
                      <a:endParaRPr lang="fr-FR" sz="200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59 (62%)</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a:latin typeface="Calibri"/>
                          <a:ea typeface="Times New Roman"/>
                          <a:cs typeface="Times New Roman"/>
                        </a:rPr>
                        <a:t>29 (34%)</a:t>
                      </a:r>
                      <a:endParaRPr lang="fr-FR" sz="2000">
                        <a:latin typeface="Times New Roman"/>
                        <a:ea typeface="Times New Roman"/>
                      </a:endParaRPr>
                    </a:p>
                  </a:txBody>
                  <a:tcPr marL="68580" marR="68580" marT="0" marB="0"/>
                </a:tc>
              </a:tr>
              <a:tr h="1384315">
                <a:tc>
                  <a:txBody>
                    <a:bodyPr/>
                    <a:lstStyle/>
                    <a:p>
                      <a:pPr algn="just">
                        <a:lnSpc>
                          <a:spcPct val="115000"/>
                        </a:lnSpc>
                        <a:spcAft>
                          <a:spcPts val="1000"/>
                        </a:spcAft>
                      </a:pPr>
                      <a:r>
                        <a:rPr lang="fr-FR" sz="2000" dirty="0">
                          <a:latin typeface="Calibri"/>
                          <a:ea typeface="Times New Roman"/>
                          <a:cs typeface="Times New Roman"/>
                        </a:rPr>
                        <a:t>Réduction à un sens unique ou pas </a:t>
                      </a:r>
                      <a:r>
                        <a:rPr lang="fr-FR" sz="2000" dirty="0" smtClean="0">
                          <a:latin typeface="Calibri"/>
                          <a:ea typeface="Times New Roman"/>
                          <a:cs typeface="Times New Roman"/>
                        </a:rPr>
                        <a:t>d’interprétation</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33 (35%)</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57 (66%)</a:t>
                      </a:r>
                      <a:endParaRPr lang="fr-FR" sz="2000" dirty="0">
                        <a:latin typeface="Times New Roman"/>
                        <a:ea typeface="Times New Roman"/>
                      </a:endParaRPr>
                    </a:p>
                  </a:txBody>
                  <a:tcPr marL="68580" marR="68580" marT="0" marB="0"/>
                </a:tc>
              </a:tr>
            </a:tbl>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467544" y="980728"/>
          <a:ext cx="8352927" cy="4519647"/>
        </p:xfrm>
        <a:graphic>
          <a:graphicData uri="http://schemas.openxmlformats.org/drawingml/2006/table">
            <a:tbl>
              <a:tblPr firstRow="1" bandRow="1">
                <a:tableStyleId>{00A15C55-8517-42AA-B614-E9B94910E393}</a:tableStyleId>
              </a:tblPr>
              <a:tblGrid>
                <a:gridCol w="4608512"/>
                <a:gridCol w="1800200"/>
                <a:gridCol w="1944215"/>
              </a:tblGrid>
              <a:tr h="576064">
                <a:tc>
                  <a:txBody>
                    <a:bodyPr/>
                    <a:lstStyle/>
                    <a:p>
                      <a:pPr algn="just">
                        <a:lnSpc>
                          <a:spcPct val="115000"/>
                        </a:lnSpc>
                        <a:spcAft>
                          <a:spcPts val="1000"/>
                        </a:spcAft>
                      </a:pPr>
                      <a:r>
                        <a:rPr lang="fr-FR" sz="2000" dirty="0">
                          <a:latin typeface="Calibri"/>
                          <a:ea typeface="Times New Roman"/>
                          <a:cs typeface="Times New Roman"/>
                        </a:rPr>
                        <a:t>Items</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Tableau </a:t>
                      </a:r>
                      <a:r>
                        <a:rPr lang="fr-FR" sz="2000" dirty="0" smtClean="0">
                          <a:latin typeface="Calibri"/>
                          <a:ea typeface="Times New Roman"/>
                          <a:cs typeface="Times New Roman"/>
                        </a:rPr>
                        <a:t>(</a:t>
                      </a:r>
                      <a:r>
                        <a:rPr lang="fr-FR" sz="2000" dirty="0">
                          <a:latin typeface="Calibri"/>
                          <a:ea typeface="Times New Roman"/>
                          <a:cs typeface="Times New Roman"/>
                        </a:rPr>
                        <a:t>95)</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Texte </a:t>
                      </a:r>
                      <a:r>
                        <a:rPr lang="fr-FR" sz="2000" dirty="0" smtClean="0">
                          <a:latin typeface="Calibri"/>
                          <a:ea typeface="Times New Roman"/>
                          <a:cs typeface="Times New Roman"/>
                        </a:rPr>
                        <a:t>(</a:t>
                      </a:r>
                      <a:r>
                        <a:rPr lang="fr-FR" sz="2000" dirty="0">
                          <a:latin typeface="Calibri"/>
                          <a:ea typeface="Times New Roman"/>
                          <a:cs typeface="Times New Roman"/>
                        </a:rPr>
                        <a:t>86)</a:t>
                      </a:r>
                      <a:endParaRPr lang="fr-FR" sz="2000" dirty="0">
                        <a:latin typeface="Times New Roman"/>
                        <a:ea typeface="Times New Roman"/>
                      </a:endParaRPr>
                    </a:p>
                  </a:txBody>
                  <a:tcPr marL="68580" marR="68580" marT="0" marB="0"/>
                </a:tc>
              </a:tr>
              <a:tr h="792088">
                <a:tc>
                  <a:txBody>
                    <a:bodyPr/>
                    <a:lstStyle/>
                    <a:p>
                      <a:pPr>
                        <a:lnSpc>
                          <a:spcPct val="115000"/>
                        </a:lnSpc>
                        <a:spcAft>
                          <a:spcPts val="0"/>
                        </a:spcAft>
                      </a:pPr>
                      <a:r>
                        <a:rPr lang="fr-FR" sz="2000" dirty="0">
                          <a:latin typeface="Calibri"/>
                          <a:ea typeface="Times New Roman"/>
                        </a:rPr>
                        <a:t>Pas de gêne visible dans la compréhension littérale ou l’identification des motifs</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a:latin typeface="Calibri"/>
                          <a:ea typeface="Times New Roman"/>
                        </a:rPr>
                        <a:t>38 (40%)</a:t>
                      </a:r>
                      <a:endParaRPr lang="fr-FR" sz="2000">
                        <a:latin typeface="Times New Roman"/>
                        <a:ea typeface="Times New Roman"/>
                      </a:endParaRPr>
                    </a:p>
                  </a:txBody>
                  <a:tcPr marL="68580" marR="68580" marT="0" marB="0"/>
                </a:tc>
                <a:tc>
                  <a:txBody>
                    <a:bodyPr/>
                    <a:lstStyle/>
                    <a:p>
                      <a:pPr>
                        <a:lnSpc>
                          <a:spcPct val="115000"/>
                        </a:lnSpc>
                        <a:spcAft>
                          <a:spcPts val="0"/>
                        </a:spcAft>
                      </a:pPr>
                      <a:r>
                        <a:rPr lang="fr-FR" sz="2000">
                          <a:latin typeface="Calibri"/>
                          <a:ea typeface="Times New Roman"/>
                        </a:rPr>
                        <a:t>57 (66%)</a:t>
                      </a:r>
                      <a:endParaRPr lang="fr-FR" sz="2000">
                        <a:latin typeface="Times New Roman"/>
                        <a:ea typeface="Times New Roman"/>
                      </a:endParaRPr>
                    </a:p>
                  </a:txBody>
                  <a:tcPr marL="68580" marR="68580" marT="0" marB="0"/>
                </a:tc>
              </a:tr>
              <a:tr h="936104">
                <a:tc>
                  <a:txBody>
                    <a:bodyPr/>
                    <a:lstStyle/>
                    <a:p>
                      <a:pPr>
                        <a:lnSpc>
                          <a:spcPct val="115000"/>
                        </a:lnSpc>
                        <a:spcAft>
                          <a:spcPts val="0"/>
                        </a:spcAft>
                      </a:pPr>
                      <a:r>
                        <a:rPr lang="fr-FR" sz="2000" dirty="0">
                          <a:latin typeface="Calibri"/>
                          <a:ea typeface="Times New Roman"/>
                        </a:rPr>
                        <a:t>Contresens ou faux sens / identification erronée ou incomplète des motifs gênant la compréhension globale sans l’interdire.</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dirty="0">
                          <a:latin typeface="Calibri"/>
                          <a:ea typeface="Times New Roman"/>
                        </a:rPr>
                        <a:t>37 (39%)</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a:latin typeface="Calibri"/>
                          <a:ea typeface="Times New Roman"/>
                        </a:rPr>
                        <a:t>10 (12%)</a:t>
                      </a:r>
                      <a:endParaRPr lang="fr-FR" sz="2000">
                        <a:latin typeface="Times New Roman"/>
                        <a:ea typeface="Times New Roman"/>
                      </a:endParaRPr>
                    </a:p>
                  </a:txBody>
                  <a:tcPr marL="68580" marR="68580" marT="0" marB="0"/>
                </a:tc>
              </a:tr>
              <a:tr h="936104">
                <a:tc>
                  <a:txBody>
                    <a:bodyPr/>
                    <a:lstStyle/>
                    <a:p>
                      <a:pPr>
                        <a:lnSpc>
                          <a:spcPct val="115000"/>
                        </a:lnSpc>
                        <a:spcAft>
                          <a:spcPts val="0"/>
                        </a:spcAft>
                      </a:pPr>
                      <a:r>
                        <a:rPr lang="fr-FR" sz="2000" dirty="0">
                          <a:latin typeface="Calibri"/>
                          <a:ea typeface="Times New Roman"/>
                        </a:rPr>
                        <a:t>Contresens ou faux sens / identification erronée ou incomplète des motifs interdisant une compréhension globale correcte.</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dirty="0">
                          <a:latin typeface="Calibri"/>
                          <a:ea typeface="Times New Roman"/>
                        </a:rPr>
                        <a:t>16 (17%)</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a:latin typeface="Calibri"/>
                          <a:ea typeface="Times New Roman"/>
                        </a:rPr>
                        <a:t>14 (16%)</a:t>
                      </a:r>
                      <a:endParaRPr lang="fr-FR" sz="2000">
                        <a:latin typeface="Times New Roman"/>
                        <a:ea typeface="Times New Roman"/>
                      </a:endParaRPr>
                    </a:p>
                  </a:txBody>
                  <a:tcPr marL="68580" marR="68580" marT="0" marB="0"/>
                </a:tc>
              </a:tr>
              <a:tr h="720080">
                <a:tc>
                  <a:txBody>
                    <a:bodyPr/>
                    <a:lstStyle/>
                    <a:p>
                      <a:pPr>
                        <a:lnSpc>
                          <a:spcPct val="115000"/>
                        </a:lnSpc>
                        <a:spcAft>
                          <a:spcPts val="0"/>
                        </a:spcAft>
                      </a:pPr>
                      <a:r>
                        <a:rPr lang="fr-FR" sz="2000" dirty="0">
                          <a:latin typeface="Calibri"/>
                          <a:ea typeface="Times New Roman"/>
                        </a:rPr>
                        <a:t>Superposition d’un autre </a:t>
                      </a:r>
                      <a:r>
                        <a:rPr lang="fr-FR" sz="2000" dirty="0" smtClean="0">
                          <a:latin typeface="Calibri"/>
                          <a:ea typeface="Times New Roman"/>
                        </a:rPr>
                        <a:t>sens</a:t>
                      </a:r>
                      <a:r>
                        <a:rPr lang="fr-FR" sz="2000" baseline="0" dirty="0" smtClean="0">
                          <a:latin typeface="Calibri"/>
                          <a:ea typeface="Times New Roman"/>
                        </a:rPr>
                        <a:t> sur le sens</a:t>
                      </a:r>
                      <a:r>
                        <a:rPr lang="fr-FR" sz="2000" dirty="0" smtClean="0">
                          <a:latin typeface="Calibri"/>
                          <a:ea typeface="Times New Roman"/>
                        </a:rPr>
                        <a:t> </a:t>
                      </a:r>
                      <a:r>
                        <a:rPr lang="fr-FR" sz="2000" dirty="0">
                          <a:latin typeface="Calibri"/>
                          <a:ea typeface="Times New Roman"/>
                        </a:rPr>
                        <a:t>du texte ou sur les motifs représentés </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dirty="0">
                          <a:latin typeface="Calibri"/>
                          <a:ea typeface="Times New Roman"/>
                        </a:rPr>
                        <a:t>4 (4%)</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dirty="0">
                          <a:latin typeface="Calibri"/>
                          <a:ea typeface="Times New Roman"/>
                        </a:rPr>
                        <a:t>5 (6%)</a:t>
                      </a:r>
                      <a:endParaRPr lang="fr-FR" sz="2000" dirty="0">
                        <a:latin typeface="Times New Roman"/>
                        <a:ea typeface="Times New Roman"/>
                      </a:endParaRPr>
                    </a:p>
                  </a:txBody>
                  <a:tcPr marL="68580" marR="68580" marT="0" marB="0"/>
                </a:tc>
              </a:tr>
            </a:tbl>
          </a:graphicData>
        </a:graphic>
      </p:graphicFrame>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467544" y="1963440"/>
          <a:ext cx="8352927" cy="2992591"/>
        </p:xfrm>
        <a:graphic>
          <a:graphicData uri="http://schemas.openxmlformats.org/drawingml/2006/table">
            <a:tbl>
              <a:tblPr firstRow="1" bandRow="1">
                <a:tableStyleId>{00A15C55-8517-42AA-B614-E9B94910E393}</a:tableStyleId>
              </a:tblPr>
              <a:tblGrid>
                <a:gridCol w="4608512"/>
                <a:gridCol w="1800200"/>
                <a:gridCol w="1944215"/>
              </a:tblGrid>
              <a:tr h="0">
                <a:tc>
                  <a:txBody>
                    <a:bodyPr/>
                    <a:lstStyle/>
                    <a:p>
                      <a:pPr algn="just">
                        <a:lnSpc>
                          <a:spcPct val="115000"/>
                        </a:lnSpc>
                        <a:spcAft>
                          <a:spcPts val="1000"/>
                        </a:spcAft>
                      </a:pPr>
                      <a:r>
                        <a:rPr lang="fr-FR" sz="2000" dirty="0">
                          <a:latin typeface="Calibri"/>
                          <a:ea typeface="Times New Roman"/>
                          <a:cs typeface="Times New Roman"/>
                        </a:rPr>
                        <a:t>Items</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Tableau </a:t>
                      </a:r>
                      <a:r>
                        <a:rPr lang="fr-FR" sz="2000" dirty="0" smtClean="0">
                          <a:latin typeface="Calibri"/>
                          <a:ea typeface="Times New Roman"/>
                          <a:cs typeface="Times New Roman"/>
                        </a:rPr>
                        <a:t>(</a:t>
                      </a:r>
                      <a:r>
                        <a:rPr lang="fr-FR" sz="2000" dirty="0">
                          <a:latin typeface="Calibri"/>
                          <a:ea typeface="Times New Roman"/>
                          <a:cs typeface="Times New Roman"/>
                        </a:rPr>
                        <a:t>95)</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Texte </a:t>
                      </a:r>
                      <a:r>
                        <a:rPr lang="fr-FR" sz="2000" dirty="0" smtClean="0">
                          <a:latin typeface="Calibri"/>
                          <a:ea typeface="Times New Roman"/>
                          <a:cs typeface="Times New Roman"/>
                        </a:rPr>
                        <a:t>(</a:t>
                      </a:r>
                      <a:r>
                        <a:rPr lang="fr-FR" sz="2000" dirty="0">
                          <a:latin typeface="Calibri"/>
                          <a:ea typeface="Times New Roman"/>
                          <a:cs typeface="Times New Roman"/>
                        </a:rPr>
                        <a:t>86)</a:t>
                      </a:r>
                      <a:endParaRPr lang="fr-FR" sz="2000" dirty="0">
                        <a:latin typeface="Times New Roman"/>
                        <a:ea typeface="Times New Roman"/>
                      </a:endParaRPr>
                    </a:p>
                  </a:txBody>
                  <a:tcPr marL="68580" marR="68580" marT="0" marB="0"/>
                </a:tc>
              </a:tr>
              <a:tr h="792088">
                <a:tc>
                  <a:txBody>
                    <a:bodyPr/>
                    <a:lstStyle/>
                    <a:p>
                      <a:pPr>
                        <a:lnSpc>
                          <a:spcPct val="115000"/>
                        </a:lnSpc>
                        <a:spcAft>
                          <a:spcPts val="0"/>
                        </a:spcAft>
                      </a:pPr>
                      <a:r>
                        <a:rPr lang="fr-FR" sz="2000">
                          <a:latin typeface="Calibri"/>
                          <a:ea typeface="Times New Roman"/>
                        </a:rPr>
                        <a:t>Connaissances spécialisées présentes, justes et exploitées</a:t>
                      </a:r>
                      <a:endParaRPr lang="fr-FR" sz="2000">
                        <a:latin typeface="Times New Roman"/>
                        <a:ea typeface="Times New Roman"/>
                      </a:endParaRPr>
                    </a:p>
                  </a:txBody>
                  <a:tcPr marL="68580" marR="68580" marT="0" marB="0"/>
                </a:tc>
                <a:tc>
                  <a:txBody>
                    <a:bodyPr/>
                    <a:lstStyle/>
                    <a:p>
                      <a:pPr>
                        <a:lnSpc>
                          <a:spcPct val="115000"/>
                        </a:lnSpc>
                        <a:spcAft>
                          <a:spcPts val="0"/>
                        </a:spcAft>
                      </a:pPr>
                      <a:r>
                        <a:rPr lang="fr-FR" sz="2000" dirty="0">
                          <a:latin typeface="Calibri"/>
                          <a:ea typeface="Times New Roman"/>
                        </a:rPr>
                        <a:t>12 (13%)</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a:latin typeface="Calibri"/>
                          <a:ea typeface="Times New Roman"/>
                        </a:rPr>
                        <a:t>8 (9,5%)</a:t>
                      </a:r>
                      <a:endParaRPr lang="fr-FR" sz="2000">
                        <a:latin typeface="Times New Roman"/>
                        <a:ea typeface="Times New Roman"/>
                      </a:endParaRPr>
                    </a:p>
                  </a:txBody>
                  <a:tcPr marL="68580" marR="68580" marT="0" marB="0"/>
                </a:tc>
              </a:tr>
              <a:tr h="936104">
                <a:tc>
                  <a:txBody>
                    <a:bodyPr/>
                    <a:lstStyle/>
                    <a:p>
                      <a:pPr>
                        <a:lnSpc>
                          <a:spcPct val="115000"/>
                        </a:lnSpc>
                        <a:spcAft>
                          <a:spcPts val="0"/>
                        </a:spcAft>
                      </a:pPr>
                      <a:r>
                        <a:rPr lang="fr-FR" sz="2000" dirty="0">
                          <a:latin typeface="Calibri"/>
                          <a:ea typeface="Times New Roman"/>
                        </a:rPr>
                        <a:t>Présentes et justes mais inexploitées pour commenter voire faisant écran</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dirty="0">
                          <a:latin typeface="Calibri"/>
                          <a:ea typeface="Times New Roman"/>
                        </a:rPr>
                        <a:t>3 (3%)</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a:latin typeface="Calibri"/>
                          <a:ea typeface="Times New Roman"/>
                        </a:rPr>
                        <a:t>9 (10,5%)</a:t>
                      </a:r>
                      <a:endParaRPr lang="fr-FR" sz="2000">
                        <a:latin typeface="Times New Roman"/>
                        <a:ea typeface="Times New Roman"/>
                      </a:endParaRPr>
                    </a:p>
                  </a:txBody>
                  <a:tcPr marL="68580" marR="68580" marT="0" marB="0"/>
                </a:tc>
              </a:tr>
              <a:tr h="936104">
                <a:tc>
                  <a:txBody>
                    <a:bodyPr/>
                    <a:lstStyle/>
                    <a:p>
                      <a:pPr>
                        <a:lnSpc>
                          <a:spcPct val="115000"/>
                        </a:lnSpc>
                        <a:spcAft>
                          <a:spcPts val="0"/>
                        </a:spcAft>
                      </a:pPr>
                      <a:r>
                        <a:rPr lang="fr-FR" sz="2000" dirty="0">
                          <a:latin typeface="Calibri"/>
                          <a:ea typeface="Times New Roman"/>
                        </a:rPr>
                        <a:t>Absentes, très incomplètes ou défaillantes sans effet de gêne clairement perceptible</a:t>
                      </a:r>
                      <a:endParaRPr lang="fr-FR" sz="2000" dirty="0">
                        <a:latin typeface="Times New Roman"/>
                        <a:ea typeface="Times New Roman"/>
                      </a:endParaRPr>
                    </a:p>
                  </a:txBody>
                  <a:tcPr marL="68580" marR="68580" marT="0" marB="0"/>
                </a:tc>
                <a:tc>
                  <a:txBody>
                    <a:bodyPr/>
                    <a:lstStyle/>
                    <a:p>
                      <a:pPr>
                        <a:lnSpc>
                          <a:spcPct val="115000"/>
                        </a:lnSpc>
                        <a:spcAft>
                          <a:spcPts val="0"/>
                        </a:spcAft>
                      </a:pPr>
                      <a:r>
                        <a:rPr lang="fr-FR" sz="2000">
                          <a:latin typeface="Calibri"/>
                          <a:ea typeface="Times New Roman"/>
                        </a:rPr>
                        <a:t>38 (40%)</a:t>
                      </a:r>
                      <a:endParaRPr lang="fr-FR" sz="2000">
                        <a:latin typeface="Times New Roman"/>
                        <a:ea typeface="Times New Roman"/>
                      </a:endParaRPr>
                    </a:p>
                  </a:txBody>
                  <a:tcPr marL="68580" marR="68580" marT="0" marB="0"/>
                </a:tc>
                <a:tc>
                  <a:txBody>
                    <a:bodyPr/>
                    <a:lstStyle/>
                    <a:p>
                      <a:pPr>
                        <a:lnSpc>
                          <a:spcPct val="115000"/>
                        </a:lnSpc>
                        <a:spcAft>
                          <a:spcPts val="0"/>
                        </a:spcAft>
                      </a:pPr>
                      <a:r>
                        <a:rPr lang="fr-FR" sz="2000" dirty="0">
                          <a:latin typeface="Calibri"/>
                          <a:ea typeface="Times New Roman"/>
                        </a:rPr>
                        <a:t>58 (67%)</a:t>
                      </a:r>
                      <a:endParaRPr lang="fr-FR" sz="2000" dirty="0">
                        <a:latin typeface="Times New Roman"/>
                        <a:ea typeface="Times New Roman"/>
                      </a:endParaRPr>
                    </a:p>
                  </a:txBody>
                  <a:tcPr marL="68580" marR="68580" marT="0" marB="0"/>
                </a:tc>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467544" y="764704"/>
          <a:ext cx="8352927" cy="4680520"/>
        </p:xfrm>
        <a:graphic>
          <a:graphicData uri="http://schemas.openxmlformats.org/drawingml/2006/table">
            <a:tbl>
              <a:tblPr firstRow="1" bandRow="1">
                <a:tableStyleId>{00A15C55-8517-42AA-B614-E9B94910E393}</a:tableStyleId>
              </a:tblPr>
              <a:tblGrid>
                <a:gridCol w="4608512"/>
                <a:gridCol w="1800200"/>
                <a:gridCol w="1944215"/>
              </a:tblGrid>
              <a:tr h="576064">
                <a:tc>
                  <a:txBody>
                    <a:bodyPr/>
                    <a:lstStyle/>
                    <a:p>
                      <a:pPr algn="just">
                        <a:lnSpc>
                          <a:spcPct val="115000"/>
                        </a:lnSpc>
                        <a:spcAft>
                          <a:spcPts val="1000"/>
                        </a:spcAft>
                      </a:pPr>
                      <a:r>
                        <a:rPr lang="fr-FR" sz="2000" dirty="0">
                          <a:latin typeface="Calibri"/>
                          <a:ea typeface="Times New Roman"/>
                          <a:cs typeface="Times New Roman"/>
                        </a:rPr>
                        <a:t>Items</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Tableau </a:t>
                      </a:r>
                      <a:r>
                        <a:rPr lang="fr-FR" sz="2000" dirty="0" smtClean="0">
                          <a:latin typeface="Calibri"/>
                          <a:ea typeface="Times New Roman"/>
                          <a:cs typeface="Times New Roman"/>
                        </a:rPr>
                        <a:t>(102)</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Texte </a:t>
                      </a:r>
                      <a:r>
                        <a:rPr lang="fr-FR" sz="2000" dirty="0" smtClean="0">
                          <a:latin typeface="Calibri"/>
                          <a:ea typeface="Times New Roman"/>
                          <a:cs typeface="Times New Roman"/>
                        </a:rPr>
                        <a:t>(102)</a:t>
                      </a:r>
                      <a:endParaRPr lang="fr-FR" sz="2000" dirty="0">
                        <a:latin typeface="Times New Roman"/>
                        <a:ea typeface="Times New Roman"/>
                      </a:endParaRPr>
                    </a:p>
                  </a:txBody>
                  <a:tcPr marL="68580" marR="68580" marT="0" marB="0"/>
                </a:tc>
              </a:tr>
              <a:tr h="792088">
                <a:tc>
                  <a:txBody>
                    <a:bodyPr/>
                    <a:lstStyle/>
                    <a:p>
                      <a:pPr>
                        <a:lnSpc>
                          <a:spcPct val="115000"/>
                        </a:lnSpc>
                        <a:spcAft>
                          <a:spcPts val="1000"/>
                        </a:spcAft>
                      </a:pPr>
                      <a:r>
                        <a:rPr lang="fr-FR" sz="2000" dirty="0">
                          <a:latin typeface="Calibri"/>
                          <a:ea typeface="Times New Roman"/>
                          <a:cs typeface="Times New Roman"/>
                        </a:rPr>
                        <a:t>Pas fait (ou quelques mots non évaluables</a:t>
                      </a:r>
                      <a:r>
                        <a:rPr lang="fr-FR" sz="2000" dirty="0" smtClean="0">
                          <a:latin typeface="Calibri"/>
                          <a:ea typeface="Times New Roman"/>
                          <a:cs typeface="Times New Roman"/>
                        </a:rPr>
                        <a:t>) sans</a:t>
                      </a:r>
                      <a:r>
                        <a:rPr lang="fr-FR" sz="2000" baseline="0" dirty="0" smtClean="0">
                          <a:latin typeface="Calibri"/>
                          <a:ea typeface="Times New Roman"/>
                          <a:cs typeface="Times New Roman"/>
                        </a:rPr>
                        <a:t> justification</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7</a:t>
                      </a:r>
                      <a:endParaRPr lang="fr-FR" sz="200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16</a:t>
                      </a:r>
                      <a:endParaRPr lang="fr-FR" sz="2000">
                        <a:latin typeface="Times New Roman"/>
                        <a:ea typeface="Times New Roman"/>
                      </a:endParaRPr>
                    </a:p>
                  </a:txBody>
                  <a:tcPr marL="68580" marR="68580" marT="0" marB="0"/>
                </a:tc>
              </a:tr>
              <a:tr h="936104">
                <a:tc>
                  <a:txBody>
                    <a:bodyPr/>
                    <a:lstStyle/>
                    <a:p>
                      <a:pPr>
                        <a:lnSpc>
                          <a:spcPct val="115000"/>
                        </a:lnSpc>
                        <a:spcAft>
                          <a:spcPts val="1000"/>
                        </a:spcAft>
                      </a:pPr>
                      <a:r>
                        <a:rPr lang="fr-FR" sz="2000" dirty="0">
                          <a:latin typeface="Calibri"/>
                          <a:ea typeface="Times New Roman"/>
                          <a:cs typeface="Times New Roman"/>
                        </a:rPr>
                        <a:t>Expression de sa difficulté à comprendre le sens et abandon</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6 </a:t>
                      </a:r>
                      <a:endParaRPr lang="fr-FR" sz="200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14</a:t>
                      </a:r>
                      <a:endParaRPr lang="fr-FR" sz="2000">
                        <a:latin typeface="Times New Roman"/>
                        <a:ea typeface="Times New Roman"/>
                      </a:endParaRPr>
                    </a:p>
                  </a:txBody>
                  <a:tcPr marL="68580" marR="68580" marT="0" marB="0"/>
                </a:tc>
              </a:tr>
              <a:tr h="936104">
                <a:tc>
                  <a:txBody>
                    <a:bodyPr/>
                    <a:lstStyle/>
                    <a:p>
                      <a:pPr>
                        <a:lnSpc>
                          <a:spcPct val="115000"/>
                        </a:lnSpc>
                        <a:spcAft>
                          <a:spcPts val="1000"/>
                        </a:spcAft>
                      </a:pPr>
                      <a:r>
                        <a:rPr lang="fr-FR" sz="2000" dirty="0">
                          <a:latin typeface="Calibri"/>
                          <a:ea typeface="Times New Roman"/>
                          <a:cs typeface="Times New Roman"/>
                        </a:rPr>
                        <a:t>Expression de son inintérêt esthétique et abandon</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9 </a:t>
                      </a:r>
                      <a:endParaRPr lang="fr-FR" sz="200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9</a:t>
                      </a:r>
                      <a:endParaRPr lang="fr-FR" sz="2000">
                        <a:latin typeface="Times New Roman"/>
                        <a:ea typeface="Times New Roman"/>
                      </a:endParaRPr>
                    </a:p>
                  </a:txBody>
                  <a:tcPr marL="68580" marR="68580" marT="0" marB="0"/>
                </a:tc>
              </a:tr>
              <a:tr h="720080">
                <a:tc>
                  <a:txBody>
                    <a:bodyPr/>
                    <a:lstStyle/>
                    <a:p>
                      <a:pPr>
                        <a:lnSpc>
                          <a:spcPct val="115000"/>
                        </a:lnSpc>
                        <a:spcAft>
                          <a:spcPts val="1000"/>
                        </a:spcAft>
                      </a:pPr>
                      <a:r>
                        <a:rPr lang="fr-FR" sz="2000" dirty="0">
                          <a:latin typeface="Calibri"/>
                          <a:ea typeface="Times New Roman"/>
                          <a:cs typeface="Times New Roman"/>
                        </a:rPr>
                        <a:t>Expression d’un scrupule d’ordre moral et abandon</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1 </a:t>
                      </a:r>
                      <a:endParaRPr lang="fr-FR" sz="2000">
                        <a:latin typeface="Times New Roman"/>
                        <a:ea typeface="Times New Roman"/>
                      </a:endParaRPr>
                    </a:p>
                  </a:txBody>
                  <a:tcPr marL="68580" marR="68580" marT="0" marB="0"/>
                </a:tc>
                <a:tc>
                  <a:txBody>
                    <a:bodyPr/>
                    <a:lstStyle/>
                    <a:p>
                      <a:pPr>
                        <a:lnSpc>
                          <a:spcPct val="115000"/>
                        </a:lnSpc>
                        <a:spcAft>
                          <a:spcPts val="1000"/>
                        </a:spcAft>
                      </a:pPr>
                      <a:endParaRPr lang="fr-FR" sz="2000">
                        <a:latin typeface="Calibri"/>
                        <a:ea typeface="Times New Roman"/>
                        <a:cs typeface="Times New Roman"/>
                      </a:endParaRPr>
                    </a:p>
                  </a:txBody>
                  <a:tcPr marL="68580" marR="68580" marT="0" marB="0"/>
                </a:tc>
              </a:tr>
              <a:tr h="720080">
                <a:tc>
                  <a:txBody>
                    <a:bodyPr/>
                    <a:lstStyle/>
                    <a:p>
                      <a:pPr>
                        <a:lnSpc>
                          <a:spcPct val="115000"/>
                        </a:lnSpc>
                        <a:spcAft>
                          <a:spcPts val="1000"/>
                        </a:spcAft>
                      </a:pPr>
                      <a:r>
                        <a:rPr lang="fr-FR" sz="2000" dirty="0">
                          <a:latin typeface="Calibri"/>
                          <a:ea typeface="Times New Roman"/>
                          <a:cs typeface="Times New Roman"/>
                        </a:rPr>
                        <a:t>Texte évaluable </a:t>
                      </a:r>
                      <a:r>
                        <a:rPr lang="fr-FR" sz="2000" dirty="0" smtClean="0">
                          <a:latin typeface="Calibri"/>
                          <a:ea typeface="Times New Roman"/>
                          <a:cs typeface="Times New Roman"/>
                        </a:rPr>
                        <a:t>(exercice fait</a:t>
                      </a:r>
                      <a:r>
                        <a:rPr lang="fr-FR" sz="2000" baseline="0" dirty="0" smtClean="0">
                          <a:latin typeface="Calibri"/>
                          <a:ea typeface="Times New Roman"/>
                          <a:cs typeface="Times New Roman"/>
                        </a:rPr>
                        <a:t>)</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dirty="0">
                          <a:latin typeface="Calibri"/>
                          <a:ea typeface="Times New Roman"/>
                          <a:cs typeface="Times New Roman"/>
                        </a:rPr>
                        <a:t>80 </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dirty="0">
                          <a:latin typeface="Calibri"/>
                          <a:ea typeface="Times New Roman"/>
                          <a:cs typeface="Times New Roman"/>
                        </a:rPr>
                        <a:t>63</a:t>
                      </a:r>
                      <a:endParaRPr lang="fr-FR" sz="2000" dirty="0">
                        <a:latin typeface="Times New Roman"/>
                        <a:ea typeface="Times New Roman"/>
                      </a:endParaRPr>
                    </a:p>
                  </a:txBody>
                  <a:tcPr marL="68580" marR="68580" marT="0" marB="0"/>
                </a:tc>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467544" y="1124744"/>
          <a:ext cx="8352927" cy="3960440"/>
        </p:xfrm>
        <a:graphic>
          <a:graphicData uri="http://schemas.openxmlformats.org/drawingml/2006/table">
            <a:tbl>
              <a:tblPr firstRow="1" bandRow="1">
                <a:tableStyleId>{00A15C55-8517-42AA-B614-E9B94910E393}</a:tableStyleId>
              </a:tblPr>
              <a:tblGrid>
                <a:gridCol w="4608512"/>
                <a:gridCol w="1800200"/>
                <a:gridCol w="1944215"/>
              </a:tblGrid>
              <a:tr h="576064">
                <a:tc>
                  <a:txBody>
                    <a:bodyPr/>
                    <a:lstStyle/>
                    <a:p>
                      <a:pPr algn="just">
                        <a:lnSpc>
                          <a:spcPct val="115000"/>
                        </a:lnSpc>
                        <a:spcAft>
                          <a:spcPts val="1000"/>
                        </a:spcAft>
                      </a:pPr>
                      <a:r>
                        <a:rPr lang="fr-FR" sz="2000" dirty="0">
                          <a:latin typeface="Calibri"/>
                          <a:ea typeface="Times New Roman"/>
                          <a:cs typeface="Times New Roman"/>
                        </a:rPr>
                        <a:t>Items</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Tableau </a:t>
                      </a:r>
                      <a:r>
                        <a:rPr lang="fr-FR" sz="2000" dirty="0" smtClean="0">
                          <a:latin typeface="Calibri"/>
                          <a:ea typeface="Times New Roman"/>
                          <a:cs typeface="Times New Roman"/>
                        </a:rPr>
                        <a:t>(</a:t>
                      </a:r>
                      <a:r>
                        <a:rPr lang="fr-FR" sz="2000" dirty="0">
                          <a:latin typeface="Calibri"/>
                          <a:ea typeface="Times New Roman"/>
                          <a:cs typeface="Times New Roman"/>
                        </a:rPr>
                        <a:t>95)</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Texte </a:t>
                      </a:r>
                      <a:r>
                        <a:rPr lang="fr-FR" sz="2000" dirty="0" smtClean="0">
                          <a:latin typeface="Calibri"/>
                          <a:ea typeface="Times New Roman"/>
                          <a:cs typeface="Times New Roman"/>
                        </a:rPr>
                        <a:t>(</a:t>
                      </a:r>
                      <a:r>
                        <a:rPr lang="fr-FR" sz="2000" dirty="0">
                          <a:latin typeface="Calibri"/>
                          <a:ea typeface="Times New Roman"/>
                          <a:cs typeface="Times New Roman"/>
                        </a:rPr>
                        <a:t>86)</a:t>
                      </a:r>
                      <a:endParaRPr lang="fr-FR" sz="2000" dirty="0">
                        <a:latin typeface="Times New Roman"/>
                        <a:ea typeface="Times New Roman"/>
                      </a:endParaRPr>
                    </a:p>
                  </a:txBody>
                  <a:tcPr marL="68580" marR="68580" marT="0" marB="0"/>
                </a:tc>
              </a:tr>
              <a:tr h="792088">
                <a:tc>
                  <a:txBody>
                    <a:bodyPr/>
                    <a:lstStyle/>
                    <a:p>
                      <a:pPr>
                        <a:lnSpc>
                          <a:spcPct val="115000"/>
                        </a:lnSpc>
                        <a:spcAft>
                          <a:spcPts val="1000"/>
                        </a:spcAft>
                      </a:pPr>
                      <a:r>
                        <a:rPr lang="fr-FR" sz="2000" dirty="0">
                          <a:latin typeface="Calibri"/>
                          <a:ea typeface="Times New Roman"/>
                          <a:cs typeface="Times New Roman"/>
                        </a:rPr>
                        <a:t>Formulation d’impressions subjectives ressaisies de façon </a:t>
                      </a:r>
                      <a:r>
                        <a:rPr lang="fr-FR" sz="2000" dirty="0" smtClean="0">
                          <a:latin typeface="Calibri"/>
                          <a:ea typeface="Times New Roman"/>
                          <a:cs typeface="Times New Roman"/>
                        </a:rPr>
                        <a:t>adéquate</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dirty="0">
                          <a:latin typeface="Calibri"/>
                          <a:ea typeface="Times New Roman"/>
                          <a:cs typeface="Times New Roman"/>
                        </a:rPr>
                        <a:t>19 (20%)</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7 (8%)</a:t>
                      </a:r>
                      <a:endParaRPr lang="fr-FR" sz="2000">
                        <a:latin typeface="Times New Roman"/>
                        <a:ea typeface="Times New Roman"/>
                      </a:endParaRPr>
                    </a:p>
                  </a:txBody>
                  <a:tcPr marL="68580" marR="68580" marT="0" marB="0"/>
                </a:tc>
              </a:tr>
              <a:tr h="936104">
                <a:tc>
                  <a:txBody>
                    <a:bodyPr/>
                    <a:lstStyle/>
                    <a:p>
                      <a:pPr>
                        <a:lnSpc>
                          <a:spcPct val="115000"/>
                        </a:lnSpc>
                        <a:spcAft>
                          <a:spcPts val="1000"/>
                        </a:spcAft>
                      </a:pPr>
                      <a:r>
                        <a:rPr lang="fr-FR" sz="2000" dirty="0">
                          <a:latin typeface="Calibri"/>
                          <a:ea typeface="Times New Roman"/>
                          <a:cs typeface="Times New Roman"/>
                        </a:rPr>
                        <a:t>Formulations d’impressions subjectives </a:t>
                      </a:r>
                      <a:r>
                        <a:rPr lang="fr-FR" sz="2000" dirty="0" smtClean="0">
                          <a:latin typeface="Calibri"/>
                          <a:ea typeface="Times New Roman"/>
                          <a:cs typeface="Times New Roman"/>
                        </a:rPr>
                        <a:t>ressaisies de</a:t>
                      </a:r>
                      <a:r>
                        <a:rPr lang="fr-FR" sz="2000" baseline="0" dirty="0" smtClean="0">
                          <a:latin typeface="Calibri"/>
                          <a:ea typeface="Times New Roman"/>
                          <a:cs typeface="Times New Roman"/>
                        </a:rPr>
                        <a:t> façon maladroite</a:t>
                      </a:r>
                      <a:r>
                        <a:rPr lang="fr-FR" sz="2000" dirty="0" smtClean="0">
                          <a:latin typeface="Calibri"/>
                          <a:ea typeface="Times New Roman"/>
                          <a:cs typeface="Times New Roman"/>
                        </a:rPr>
                        <a:t>.</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dirty="0">
                          <a:latin typeface="Calibri"/>
                          <a:ea typeface="Times New Roman"/>
                          <a:cs typeface="Times New Roman"/>
                        </a:rPr>
                        <a:t>47 (49%)</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38 (44%)</a:t>
                      </a:r>
                      <a:endParaRPr lang="fr-FR" sz="2000">
                        <a:latin typeface="Times New Roman"/>
                        <a:ea typeface="Times New Roman"/>
                      </a:endParaRPr>
                    </a:p>
                  </a:txBody>
                  <a:tcPr marL="68580" marR="68580" marT="0" marB="0"/>
                </a:tc>
              </a:tr>
              <a:tr h="936104">
                <a:tc>
                  <a:txBody>
                    <a:bodyPr/>
                    <a:lstStyle/>
                    <a:p>
                      <a:pPr>
                        <a:lnSpc>
                          <a:spcPct val="115000"/>
                        </a:lnSpc>
                        <a:spcAft>
                          <a:spcPts val="1000"/>
                        </a:spcAft>
                      </a:pPr>
                      <a:r>
                        <a:rPr lang="fr-FR" sz="2000" dirty="0">
                          <a:latin typeface="Calibri"/>
                          <a:ea typeface="Times New Roman"/>
                          <a:cs typeface="Times New Roman"/>
                        </a:rPr>
                        <a:t>Formulation d’impressions subjectives sans </a:t>
                      </a:r>
                      <a:r>
                        <a:rPr lang="fr-FR" sz="2000" dirty="0" smtClean="0">
                          <a:latin typeface="Calibri"/>
                          <a:ea typeface="Times New Roman"/>
                          <a:cs typeface="Times New Roman"/>
                        </a:rPr>
                        <a:t>ressaisie.</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15 (16%)</a:t>
                      </a:r>
                      <a:endParaRPr lang="fr-FR" sz="200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22 (25%)</a:t>
                      </a:r>
                      <a:endParaRPr lang="fr-FR" sz="2000">
                        <a:latin typeface="Times New Roman"/>
                        <a:ea typeface="Times New Roman"/>
                      </a:endParaRPr>
                    </a:p>
                  </a:txBody>
                  <a:tcPr marL="68580" marR="68580" marT="0" marB="0"/>
                </a:tc>
              </a:tr>
              <a:tr h="720080">
                <a:tc>
                  <a:txBody>
                    <a:bodyPr/>
                    <a:lstStyle/>
                    <a:p>
                      <a:pPr>
                        <a:lnSpc>
                          <a:spcPct val="115000"/>
                        </a:lnSpc>
                        <a:spcAft>
                          <a:spcPts val="1000"/>
                        </a:spcAft>
                      </a:pPr>
                      <a:r>
                        <a:rPr lang="fr-FR" sz="2000" dirty="0">
                          <a:latin typeface="Calibri"/>
                          <a:ea typeface="Times New Roman"/>
                          <a:cs typeface="Times New Roman"/>
                        </a:rPr>
                        <a:t>Pas de formulation d’impressions subjectives.</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14 (15%)</a:t>
                      </a:r>
                      <a:endParaRPr lang="fr-FR" sz="2000">
                        <a:latin typeface="Times New Roman"/>
                        <a:ea typeface="Times New Roman"/>
                      </a:endParaRPr>
                    </a:p>
                  </a:txBody>
                  <a:tcPr marL="68580" marR="68580" marT="0" marB="0"/>
                </a:tc>
                <a:tc>
                  <a:txBody>
                    <a:bodyPr/>
                    <a:lstStyle/>
                    <a:p>
                      <a:pPr>
                        <a:lnSpc>
                          <a:spcPct val="115000"/>
                        </a:lnSpc>
                        <a:spcAft>
                          <a:spcPts val="1000"/>
                        </a:spcAft>
                      </a:pPr>
                      <a:r>
                        <a:rPr lang="fr-FR" sz="2000" dirty="0">
                          <a:latin typeface="Calibri"/>
                          <a:ea typeface="Times New Roman"/>
                          <a:cs typeface="Times New Roman"/>
                        </a:rPr>
                        <a:t>19 (22%)</a:t>
                      </a:r>
                      <a:endParaRPr lang="fr-FR" sz="2000" dirty="0">
                        <a:latin typeface="Times New Roman"/>
                        <a:ea typeface="Times New Roman"/>
                      </a:endParaRPr>
                    </a:p>
                  </a:txBody>
                  <a:tcPr marL="68580" marR="68580" marT="0" marB="0"/>
                </a:tc>
              </a:tr>
            </a:tbl>
          </a:graphicData>
        </a:graphic>
      </p:graphicFrame>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395536" y="1268760"/>
          <a:ext cx="8352927" cy="3108047"/>
        </p:xfrm>
        <a:graphic>
          <a:graphicData uri="http://schemas.openxmlformats.org/drawingml/2006/table">
            <a:tbl>
              <a:tblPr firstRow="1" bandRow="1">
                <a:tableStyleId>{00A15C55-8517-42AA-B614-E9B94910E393}</a:tableStyleId>
              </a:tblPr>
              <a:tblGrid>
                <a:gridCol w="4608512"/>
                <a:gridCol w="1800200"/>
                <a:gridCol w="1944215"/>
              </a:tblGrid>
              <a:tr h="0">
                <a:tc>
                  <a:txBody>
                    <a:bodyPr/>
                    <a:lstStyle/>
                    <a:p>
                      <a:pPr algn="just">
                        <a:lnSpc>
                          <a:spcPct val="115000"/>
                        </a:lnSpc>
                        <a:spcAft>
                          <a:spcPts val="1000"/>
                        </a:spcAft>
                      </a:pPr>
                      <a:r>
                        <a:rPr lang="fr-FR" sz="2000" dirty="0">
                          <a:latin typeface="Calibri"/>
                          <a:ea typeface="Times New Roman"/>
                          <a:cs typeface="Times New Roman"/>
                        </a:rPr>
                        <a:t>Items</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Tableau </a:t>
                      </a:r>
                      <a:r>
                        <a:rPr lang="fr-FR" sz="2000" dirty="0" smtClean="0">
                          <a:latin typeface="Calibri"/>
                          <a:ea typeface="Times New Roman"/>
                          <a:cs typeface="Times New Roman"/>
                        </a:rPr>
                        <a:t>(</a:t>
                      </a:r>
                      <a:r>
                        <a:rPr lang="fr-FR" sz="2000" dirty="0">
                          <a:latin typeface="Calibri"/>
                          <a:ea typeface="Times New Roman"/>
                          <a:cs typeface="Times New Roman"/>
                        </a:rPr>
                        <a:t>95)</a:t>
                      </a:r>
                      <a:endParaRPr lang="fr-FR" sz="2000" dirty="0">
                        <a:latin typeface="Times New Roman"/>
                        <a:ea typeface="Times New Roman"/>
                      </a:endParaRPr>
                    </a:p>
                  </a:txBody>
                  <a:tcPr marL="68580" marR="68580" marT="0" marB="0"/>
                </a:tc>
                <a:tc>
                  <a:txBody>
                    <a:bodyPr/>
                    <a:lstStyle/>
                    <a:p>
                      <a:pPr algn="just">
                        <a:lnSpc>
                          <a:spcPct val="115000"/>
                        </a:lnSpc>
                        <a:spcAft>
                          <a:spcPts val="1000"/>
                        </a:spcAft>
                      </a:pPr>
                      <a:r>
                        <a:rPr lang="fr-FR" sz="2000" dirty="0">
                          <a:latin typeface="Calibri"/>
                          <a:ea typeface="Times New Roman"/>
                          <a:cs typeface="Times New Roman"/>
                        </a:rPr>
                        <a:t>Texte </a:t>
                      </a:r>
                      <a:r>
                        <a:rPr lang="fr-FR" sz="2000" dirty="0" smtClean="0">
                          <a:latin typeface="Calibri"/>
                          <a:ea typeface="Times New Roman"/>
                          <a:cs typeface="Times New Roman"/>
                        </a:rPr>
                        <a:t>(</a:t>
                      </a:r>
                      <a:r>
                        <a:rPr lang="fr-FR" sz="2000" dirty="0">
                          <a:latin typeface="Calibri"/>
                          <a:ea typeface="Times New Roman"/>
                          <a:cs typeface="Times New Roman"/>
                        </a:rPr>
                        <a:t>86)</a:t>
                      </a:r>
                      <a:endParaRPr lang="fr-FR" sz="2000" dirty="0">
                        <a:latin typeface="Times New Roman"/>
                        <a:ea typeface="Times New Roman"/>
                      </a:endParaRPr>
                    </a:p>
                  </a:txBody>
                  <a:tcPr marL="68580" marR="68580" marT="0" marB="0"/>
                </a:tc>
              </a:tr>
              <a:tr h="792088">
                <a:tc>
                  <a:txBody>
                    <a:bodyPr/>
                    <a:lstStyle/>
                    <a:p>
                      <a:pPr>
                        <a:lnSpc>
                          <a:spcPct val="115000"/>
                        </a:lnSpc>
                        <a:spcAft>
                          <a:spcPts val="1000"/>
                        </a:spcAft>
                      </a:pPr>
                      <a:r>
                        <a:rPr lang="fr-FR" sz="2000" dirty="0" smtClean="0">
                          <a:latin typeface="Calibri"/>
                          <a:ea typeface="Times New Roman"/>
                          <a:cs typeface="Times New Roman"/>
                        </a:rPr>
                        <a:t>Prise en</a:t>
                      </a:r>
                      <a:r>
                        <a:rPr lang="fr-FR" sz="2000" baseline="0" dirty="0" smtClean="0">
                          <a:latin typeface="Calibri"/>
                          <a:ea typeface="Times New Roman"/>
                          <a:cs typeface="Times New Roman"/>
                        </a:rPr>
                        <a:t> compte </a:t>
                      </a:r>
                      <a:r>
                        <a:rPr lang="fr-FR" sz="2000" dirty="0" smtClean="0">
                          <a:latin typeface="Calibri"/>
                          <a:ea typeface="Times New Roman"/>
                          <a:cs typeface="Times New Roman"/>
                        </a:rPr>
                        <a:t>explicite </a:t>
                      </a:r>
                      <a:r>
                        <a:rPr lang="fr-FR" sz="2000" dirty="0">
                          <a:latin typeface="Calibri"/>
                          <a:ea typeface="Times New Roman"/>
                          <a:cs typeface="Times New Roman"/>
                        </a:rPr>
                        <a:t>de l’objet comme </a:t>
                      </a:r>
                      <a:r>
                        <a:rPr lang="fr-FR" sz="2000" dirty="0" smtClean="0">
                          <a:latin typeface="Calibri"/>
                          <a:ea typeface="Times New Roman"/>
                          <a:cs typeface="Times New Roman"/>
                        </a:rPr>
                        <a:t>artefact </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33 (35%)</a:t>
                      </a:r>
                      <a:endParaRPr lang="fr-FR" sz="200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18 (21%)</a:t>
                      </a:r>
                      <a:endParaRPr lang="fr-FR" sz="2000">
                        <a:latin typeface="Times New Roman"/>
                        <a:ea typeface="Times New Roman"/>
                      </a:endParaRPr>
                    </a:p>
                  </a:txBody>
                  <a:tcPr marL="68580" marR="68580" marT="0" marB="0"/>
                </a:tc>
              </a:tr>
              <a:tr h="936104">
                <a:tc>
                  <a:txBody>
                    <a:bodyPr/>
                    <a:lstStyle/>
                    <a:p>
                      <a:pPr>
                        <a:lnSpc>
                          <a:spcPct val="115000"/>
                        </a:lnSpc>
                        <a:spcAft>
                          <a:spcPts val="1000"/>
                        </a:spcAft>
                      </a:pPr>
                      <a:r>
                        <a:rPr lang="fr-FR" sz="2000" dirty="0">
                          <a:latin typeface="Calibri"/>
                          <a:ea typeface="Times New Roman"/>
                          <a:cs typeface="Times New Roman"/>
                        </a:rPr>
                        <a:t>Prise en compte implicite </a:t>
                      </a:r>
                      <a:r>
                        <a:rPr lang="fr-FR" sz="2000" dirty="0" smtClean="0">
                          <a:latin typeface="Calibri"/>
                          <a:ea typeface="Times New Roman"/>
                          <a:cs typeface="Times New Roman"/>
                        </a:rPr>
                        <a:t>sans gêne pour </a:t>
                      </a:r>
                      <a:r>
                        <a:rPr lang="fr-FR" sz="2000" dirty="0">
                          <a:latin typeface="Calibri"/>
                          <a:ea typeface="Times New Roman"/>
                          <a:cs typeface="Times New Roman"/>
                        </a:rPr>
                        <a:t>le commentaire</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57(60%)</a:t>
                      </a:r>
                      <a:endParaRPr lang="fr-FR" sz="200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60(70%)</a:t>
                      </a:r>
                      <a:endParaRPr lang="fr-FR" sz="2000">
                        <a:latin typeface="Calibri"/>
                      </a:endParaRPr>
                    </a:p>
                  </a:txBody>
                  <a:tcPr marL="68580" marR="68580" marT="0" marB="0"/>
                </a:tc>
              </a:tr>
              <a:tr h="936104">
                <a:tc>
                  <a:txBody>
                    <a:bodyPr/>
                    <a:lstStyle/>
                    <a:p>
                      <a:pPr>
                        <a:lnSpc>
                          <a:spcPct val="115000"/>
                        </a:lnSpc>
                        <a:spcAft>
                          <a:spcPts val="1000"/>
                        </a:spcAft>
                      </a:pPr>
                      <a:r>
                        <a:rPr lang="fr-FR" sz="2000" dirty="0">
                          <a:latin typeface="Calibri"/>
                          <a:ea typeface="Times New Roman"/>
                          <a:cs typeface="Times New Roman"/>
                        </a:rPr>
                        <a:t>Ignorance gênante de </a:t>
                      </a:r>
                      <a:r>
                        <a:rPr lang="fr-FR" sz="2000" dirty="0" smtClean="0">
                          <a:latin typeface="Calibri"/>
                          <a:ea typeface="Times New Roman"/>
                          <a:cs typeface="Times New Roman"/>
                        </a:rPr>
                        <a:t>l’</a:t>
                      </a:r>
                      <a:r>
                        <a:rPr lang="fr-FR" sz="2000" dirty="0" err="1" smtClean="0">
                          <a:latin typeface="Calibri"/>
                          <a:ea typeface="Times New Roman"/>
                          <a:cs typeface="Times New Roman"/>
                        </a:rPr>
                        <a:t>artefactualité</a:t>
                      </a:r>
                      <a:r>
                        <a:rPr lang="fr-FR" sz="2000" baseline="0" dirty="0" smtClean="0">
                          <a:latin typeface="Calibri"/>
                          <a:ea typeface="Times New Roman"/>
                          <a:cs typeface="Times New Roman"/>
                        </a:rPr>
                        <a:t> (</a:t>
                      </a:r>
                      <a:r>
                        <a:rPr lang="fr-FR" sz="2000" dirty="0" smtClean="0">
                          <a:latin typeface="Calibri"/>
                          <a:ea typeface="Times New Roman"/>
                          <a:cs typeface="Times New Roman"/>
                        </a:rPr>
                        <a:t>perception </a:t>
                      </a:r>
                      <a:r>
                        <a:rPr lang="fr-FR" sz="2000" dirty="0">
                          <a:latin typeface="Calibri"/>
                          <a:ea typeface="Times New Roman"/>
                          <a:cs typeface="Times New Roman"/>
                        </a:rPr>
                        <a:t>du </a:t>
                      </a:r>
                      <a:r>
                        <a:rPr lang="fr-FR" sz="2000" dirty="0" smtClean="0">
                          <a:latin typeface="Calibri"/>
                          <a:ea typeface="Times New Roman"/>
                          <a:cs typeface="Times New Roman"/>
                        </a:rPr>
                        <a:t>texte ou du tableau </a:t>
                      </a:r>
                      <a:r>
                        <a:rPr lang="fr-FR" sz="2000" dirty="0">
                          <a:latin typeface="Calibri"/>
                          <a:ea typeface="Times New Roman"/>
                          <a:cs typeface="Times New Roman"/>
                        </a:rPr>
                        <a:t>comme enregistrement du </a:t>
                      </a:r>
                      <a:r>
                        <a:rPr lang="fr-FR" sz="2000" dirty="0" smtClean="0">
                          <a:latin typeface="Calibri"/>
                          <a:ea typeface="Times New Roman"/>
                          <a:cs typeface="Times New Roman"/>
                        </a:rPr>
                        <a:t>réel</a:t>
                      </a:r>
                      <a:endParaRPr lang="fr-FR" sz="2000" dirty="0">
                        <a:latin typeface="Times New Roman"/>
                        <a:ea typeface="Times New Roman"/>
                      </a:endParaRPr>
                    </a:p>
                  </a:txBody>
                  <a:tcPr marL="68580" marR="68580" marT="0" marB="0"/>
                </a:tc>
                <a:tc>
                  <a:txBody>
                    <a:bodyPr/>
                    <a:lstStyle/>
                    <a:p>
                      <a:pPr>
                        <a:lnSpc>
                          <a:spcPct val="115000"/>
                        </a:lnSpc>
                        <a:spcAft>
                          <a:spcPts val="1000"/>
                        </a:spcAft>
                      </a:pPr>
                      <a:r>
                        <a:rPr lang="fr-FR" sz="2000">
                          <a:latin typeface="Calibri"/>
                          <a:ea typeface="Times New Roman"/>
                          <a:cs typeface="Times New Roman"/>
                        </a:rPr>
                        <a:t>5 (5%)</a:t>
                      </a:r>
                      <a:endParaRPr lang="fr-FR" sz="2000">
                        <a:latin typeface="Times New Roman"/>
                        <a:ea typeface="Times New Roman"/>
                      </a:endParaRPr>
                    </a:p>
                  </a:txBody>
                  <a:tcPr marL="68580" marR="68580" marT="0" marB="0"/>
                </a:tc>
                <a:tc>
                  <a:txBody>
                    <a:bodyPr/>
                    <a:lstStyle/>
                    <a:p>
                      <a:pPr>
                        <a:lnSpc>
                          <a:spcPct val="115000"/>
                        </a:lnSpc>
                        <a:spcAft>
                          <a:spcPts val="1000"/>
                        </a:spcAft>
                      </a:pPr>
                      <a:r>
                        <a:rPr lang="fr-FR" sz="2000" dirty="0">
                          <a:latin typeface="Calibri"/>
                          <a:ea typeface="Times New Roman"/>
                          <a:cs typeface="Times New Roman"/>
                        </a:rPr>
                        <a:t>8 (9%)</a:t>
                      </a:r>
                      <a:endParaRPr lang="fr-FR" sz="2000" dirty="0">
                        <a:latin typeface="Times New Roman"/>
                        <a:ea typeface="Times New Roman"/>
                      </a:endParaRPr>
                    </a:p>
                  </a:txBody>
                  <a:tcPr marL="68580" marR="68580" marT="0" marB="0"/>
                </a:tc>
              </a:tr>
            </a:tbl>
          </a:graphicData>
        </a:graphic>
      </p:graphicFrame>
    </p:spTree>
  </p:cSld>
  <p:clrMapOvr>
    <a:masterClrMapping/>
  </p:clrMapOvr>
</p:sld>
</file>

<file path=ppt/theme/theme1.xml><?xml version="1.0" encoding="utf-8"?>
<a:theme xmlns:a="http://schemas.openxmlformats.org/drawingml/2006/main" name="Compétences de lecture littéraire... Louvre 11 12">
  <a:themeElements>
    <a:clrScheme name="Diapo intervention groupe algéri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apo intervention groupe algérie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apo intervention groupe algérie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apo intervention groupe algérie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apo intervention groupe algérie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apo intervention groupe algérie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apo intervention groupe algérie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apo intervention groupe algérie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apo intervention groupe algérie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apo intervention groupe algérie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apo intervention groupe algérie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apo intervention groupe algérie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apo intervention groupe algérie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apo intervention groupe algérie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Compétences de lecture littéraire... Louvre 11 12</Template>
  <TotalTime>7917</TotalTime>
  <Words>3768</Words>
  <Application>Microsoft Office PowerPoint</Application>
  <PresentationFormat>Affichage à l'écran (4:3)</PresentationFormat>
  <Paragraphs>373</Paragraphs>
  <Slides>65</Slides>
  <Notes>2</Notes>
  <HiddenSlides>0</HiddenSlides>
  <MMClips>0</MMClips>
  <ScaleCrop>false</ScaleCrop>
  <HeadingPairs>
    <vt:vector size="4" baseType="variant">
      <vt:variant>
        <vt:lpstr>Thème</vt:lpstr>
      </vt:variant>
      <vt:variant>
        <vt:i4>1</vt:i4>
      </vt:variant>
      <vt:variant>
        <vt:lpstr>Titres des diapositives</vt:lpstr>
      </vt:variant>
      <vt:variant>
        <vt:i4>65</vt:i4>
      </vt:variant>
    </vt:vector>
  </HeadingPairs>
  <TitlesOfParts>
    <vt:vector size="66" baseType="lpstr">
      <vt:lpstr>Compétences de lecture littéraire... Louvre 11 12</vt:lpstr>
      <vt:lpstr>Diapositive 1</vt:lpstr>
      <vt:lpstr>Diapositive 2</vt:lpstr>
      <vt:lpstr>Diapositive 3</vt:lpstr>
      <vt:lpstr>Diapositive 4</vt:lpstr>
      <vt:lpstr>Diapositive 5</vt:lpstr>
      <vt:lpstr>  Programmes du lycée général.  Bulletin officiel spécial n°9 du 30 septembre 2010.   Préambule. « Compétences visées »  « Connaître quelques grandes périodes et les mouvements majeurs de l'histoire littéraire et culturelle; savoir situer les œuvres étudiées dans leur époque et leur contexte. » </vt:lpstr>
      <vt:lpstr>Rabelais Quart Livre. 1548. Chapitre VIII.  Comment Panurge feist en mer noyer le marchant &amp; ses moutons.  </vt:lpstr>
      <vt:lpstr>Diapositive 8</vt:lpstr>
      <vt:lpstr>Programmes du lycée général.  « Compétences visées »  « Connaître les principales figures de style et repérer les effets rhétoriques et poétiques; savoir utiliser ces connaissances pour dégager des significations et étayer un commentaire »</vt:lpstr>
      <vt:lpstr>Diapositive 10</vt:lpstr>
      <vt:lpstr>Diapositive 11</vt:lpstr>
      <vt:lpstr>Savoir repérer et analyser la composition d’une œuvre et la percevoir comme signifiante.</vt:lpstr>
      <vt:lpstr>Diapositive 13</vt:lpstr>
      <vt:lpstr>Diapositive 14</vt:lpstr>
      <vt:lpstr>Diapositive 15</vt:lpstr>
      <vt:lpstr>Diapositive 16</vt:lpstr>
      <vt:lpstr>Diapositive 17</vt:lpstr>
      <vt:lpstr>Diapositive 18</vt:lpstr>
      <vt:lpstr>Diapositive 19</vt:lpstr>
      <vt:lpstr>Diapositive 20</vt:lpstr>
      <vt:lpstr>Vassily Kandinsky, Paysage sous la pluie, 1913.  Huile sur toile, (70,2 sur 78,1 cm).</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Diapositive 64</vt:lpstr>
      <vt:lpstr>Diapositive 65</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ms.claude</dc:creator>
  <cp:lastModifiedBy>ms.claude</cp:lastModifiedBy>
  <cp:revision>36</cp:revision>
  <dcterms:created xsi:type="dcterms:W3CDTF">2013-05-09T08:20:46Z</dcterms:created>
  <dcterms:modified xsi:type="dcterms:W3CDTF">2013-06-01T09:35:02Z</dcterms:modified>
</cp:coreProperties>
</file>