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60" r:id="rId4"/>
    <p:sldId id="258" r:id="rId5"/>
    <p:sldId id="259" r:id="rId6"/>
    <p:sldId id="261" r:id="rId7"/>
    <p:sldId id="262" r:id="rId8"/>
    <p:sldId id="263" r:id="rId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137143-1EC2-45C5-A39D-367E367A5A88}" type="datetimeFigureOut">
              <a:rPr lang="fr-FR" smtClean="0"/>
              <a:pPr/>
              <a:t>08/11/2013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1D2DCB-EE50-43F6-8B3B-5759ADDD8E1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901D2DCB-EE50-43F6-8B3B-5759ADDD8E11}" type="slidenum">
              <a:rPr lang="fr-FR" smtClean="0"/>
              <a:pPr/>
              <a:t>8</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1">
        <a:schemeClr val="bg1"/>
      </p:bgRef>
    </p:bg>
    <p:spTree>
      <p:nvGrpSpPr>
        <p:cNvPr id="1" name=""/>
        <p:cNvGrpSpPr/>
        <p:nvPr/>
      </p:nvGrpSpPr>
      <p:grpSpPr>
        <a:xfrm>
          <a:off x="0" y="0"/>
          <a:ext cx="0" cy="0"/>
          <a:chOff x="0" y="0"/>
          <a:chExt cx="0" cy="0"/>
        </a:xfrm>
      </p:grpSpPr>
      <p:sp>
        <p:nvSpPr>
          <p:cNvPr id="8" name="Titre 7"/>
          <p:cNvSpPr>
            <a:spLocks noGrp="1"/>
          </p:cNvSpPr>
          <p:nvPr>
            <p:ph type="ctrTitle"/>
          </p:nvPr>
        </p:nvSpPr>
        <p:spPr>
          <a:xfrm>
            <a:off x="2286000" y="3124200"/>
            <a:ext cx="6172200" cy="1894362"/>
          </a:xfrm>
        </p:spPr>
        <p:txBody>
          <a:bodyPr/>
          <a:lstStyle>
            <a:lvl1pPr>
              <a:defRPr b="1"/>
            </a:lvl1pPr>
          </a:lstStyle>
          <a:p>
            <a:r>
              <a:rPr kumimoji="0" lang="fr-FR" smtClean="0"/>
              <a:t>Cliquez pour modifier le style du titre</a:t>
            </a:r>
            <a:endParaRPr kumimoji="0" lang="en-US"/>
          </a:p>
        </p:txBody>
      </p:sp>
      <p:sp>
        <p:nvSpPr>
          <p:cNvPr id="9" name="Sous-titr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bwMode="auto">
          <a:xfrm rot="5400000">
            <a:off x="7764621" y="1174097"/>
            <a:ext cx="2286000" cy="381000"/>
          </a:xfrm>
        </p:spPr>
        <p:txBody>
          <a:bodyPr/>
          <a:lstStyle/>
          <a:p>
            <a:fld id="{B08674B8-DC46-4097-A50D-D51EDA9FD53E}" type="datetime1">
              <a:rPr lang="fr-FR" smtClean="0"/>
              <a:pPr/>
              <a:t>08/11/2013</a:t>
            </a:fld>
            <a:endParaRPr lang="fr-FR"/>
          </a:p>
        </p:txBody>
      </p:sp>
      <p:sp>
        <p:nvSpPr>
          <p:cNvPr id="17" name="Espace réservé du pied de page 16"/>
          <p:cNvSpPr>
            <a:spLocks noGrp="1"/>
          </p:cNvSpPr>
          <p:nvPr>
            <p:ph type="ftr" sz="quarter" idx="11"/>
          </p:nvPr>
        </p:nvSpPr>
        <p:spPr bwMode="auto">
          <a:xfrm rot="5400000">
            <a:off x="7077269" y="4181669"/>
            <a:ext cx="3657600" cy="384048"/>
          </a:xfrm>
        </p:spPr>
        <p:txBody>
          <a:bodyPr/>
          <a:lstStyle/>
          <a:p>
            <a:r>
              <a:rPr lang="fr-FR" smtClean="0"/>
              <a:t>Mme Mourgue et Mme Ziezio, professeures de Lettres Classiques.</a:t>
            </a:r>
            <a:endParaRPr lang="fr-F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cteur droit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cteur droit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cteur droit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lips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lips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lips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Espace réservé du numéro de diapositive 28"/>
          <p:cNvSpPr>
            <a:spLocks noGrp="1"/>
          </p:cNvSpPr>
          <p:nvPr>
            <p:ph type="sldNum" sz="quarter" idx="12"/>
          </p:nvPr>
        </p:nvSpPr>
        <p:spPr bwMode="auto">
          <a:xfrm>
            <a:off x="1325544" y="4928702"/>
            <a:ext cx="609600" cy="517524"/>
          </a:xfrm>
        </p:spPr>
        <p:txBody>
          <a:bodyPr/>
          <a:lstStyle/>
          <a:p>
            <a:fld id="{E42254FE-93B4-451B-BF54-E5ADE9504BF4}"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8" name="Espace réservé du contenu 7"/>
          <p:cNvSpPr>
            <a:spLocks noGrp="1"/>
          </p:cNvSpPr>
          <p:nvPr>
            <p:ph sz="quarter" idx="1"/>
          </p:nvPr>
        </p:nvSpPr>
        <p:spPr>
          <a:xfrm>
            <a:off x="457200" y="1600200"/>
            <a:ext cx="7467600" cy="487375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4"/>
          </p:nvPr>
        </p:nvSpPr>
        <p:spPr/>
        <p:txBody>
          <a:bodyPr rtlCol="0"/>
          <a:lstStyle/>
          <a:p>
            <a:fld id="{C679D63B-FAF0-4CF8-ADA7-1A7BEE803F15}" type="datetime1">
              <a:rPr lang="fr-FR" smtClean="0"/>
              <a:pPr/>
              <a:t>08/11/2013</a:t>
            </a:fld>
            <a:endParaRPr lang="fr-FR"/>
          </a:p>
        </p:txBody>
      </p:sp>
      <p:sp>
        <p:nvSpPr>
          <p:cNvPr id="9" name="Espace réservé du numéro de diapositive 8"/>
          <p:cNvSpPr>
            <a:spLocks noGrp="1"/>
          </p:cNvSpPr>
          <p:nvPr>
            <p:ph type="sldNum" sz="quarter" idx="15"/>
          </p:nvPr>
        </p:nvSpPr>
        <p:spPr/>
        <p:txBody>
          <a:bodyPr rtlCol="0"/>
          <a:lstStyle/>
          <a:p>
            <a:fld id="{E42254FE-93B4-451B-BF54-E5ADE9504BF4}" type="slidenum">
              <a:rPr lang="fr-FR" smtClean="0"/>
              <a:pPr/>
              <a:t>‹N°›</a:t>
            </a:fld>
            <a:endParaRPr lang="fr-FR"/>
          </a:p>
        </p:txBody>
      </p:sp>
      <p:sp>
        <p:nvSpPr>
          <p:cNvPr id="10" name="Espace réservé du pied de page 9"/>
          <p:cNvSpPr>
            <a:spLocks noGrp="1"/>
          </p:cNvSpPr>
          <p:nvPr>
            <p:ph type="ftr" sz="quarter" idx="16"/>
          </p:nvPr>
        </p:nvSpPr>
        <p:spPr/>
        <p:txBody>
          <a:bodyPr rtlCol="0"/>
          <a:lstStyle/>
          <a:p>
            <a:r>
              <a:rPr lang="fr-FR" smtClean="0"/>
              <a:t>Mme Mourgue et Mme Ziezio, professeures de Lettres Classiques.</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286000" y="2895600"/>
            <a:ext cx="6172200" cy="2053590"/>
          </a:xfrm>
        </p:spPr>
        <p:txBody>
          <a:bodyPr/>
          <a:lstStyle>
            <a:lvl1pPr algn="l">
              <a:buNone/>
              <a:defRPr sz="3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bwMode="auto">
          <a:xfrm rot="5400000">
            <a:off x="7763256" y="1170432"/>
            <a:ext cx="2286000" cy="381000"/>
          </a:xfrm>
        </p:spPr>
        <p:txBody>
          <a:bodyPr/>
          <a:lstStyle/>
          <a:p>
            <a:fld id="{793446C6-77E2-4338-B60F-80522F87CF61}" type="datetime1">
              <a:rPr lang="fr-FR" smtClean="0"/>
              <a:pPr/>
              <a:t>08/11/2013</a:t>
            </a:fld>
            <a:endParaRPr lang="fr-FR"/>
          </a:p>
        </p:txBody>
      </p:sp>
      <p:sp>
        <p:nvSpPr>
          <p:cNvPr id="5" name="Espace réservé du pied de page 4"/>
          <p:cNvSpPr>
            <a:spLocks noGrp="1"/>
          </p:cNvSpPr>
          <p:nvPr>
            <p:ph type="ftr" sz="quarter" idx="11"/>
          </p:nvPr>
        </p:nvSpPr>
        <p:spPr bwMode="auto">
          <a:xfrm rot="5400000">
            <a:off x="7077456" y="4178808"/>
            <a:ext cx="3657600" cy="384048"/>
          </a:xfrm>
        </p:spPr>
        <p:txBody>
          <a:bodyPr/>
          <a:lstStyle/>
          <a:p>
            <a:r>
              <a:rPr lang="fr-FR" smtClean="0"/>
              <a:t>Mme Mourgue et Mme Ziezio, professeures de Lettres Classiques.</a:t>
            </a:r>
            <a:endParaRPr lang="fr-F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cteur droit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cteur droit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lips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lips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cteur droit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numéro de diapositive 5"/>
          <p:cNvSpPr>
            <a:spLocks noGrp="1"/>
          </p:cNvSpPr>
          <p:nvPr>
            <p:ph type="sldNum" sz="quarter" idx="12"/>
          </p:nvPr>
        </p:nvSpPr>
        <p:spPr bwMode="auto">
          <a:xfrm>
            <a:off x="1340616" y="4928702"/>
            <a:ext cx="609600" cy="517524"/>
          </a:xfrm>
        </p:spPr>
        <p:txBody>
          <a:bodyPr/>
          <a:lstStyle/>
          <a:p>
            <a:fld id="{E42254FE-93B4-451B-BF54-E5ADE9504BF4}"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5" name="Espace réservé de la date 4"/>
          <p:cNvSpPr>
            <a:spLocks noGrp="1"/>
          </p:cNvSpPr>
          <p:nvPr>
            <p:ph type="dt" sz="half" idx="10"/>
          </p:nvPr>
        </p:nvSpPr>
        <p:spPr/>
        <p:txBody>
          <a:bodyPr/>
          <a:lstStyle/>
          <a:p>
            <a:fld id="{5C10EE05-034A-43B7-97C5-846D7459492F}" type="datetime1">
              <a:rPr lang="fr-FR" smtClean="0"/>
              <a:pPr/>
              <a:t>08/11/2013</a:t>
            </a:fld>
            <a:endParaRPr lang="fr-FR"/>
          </a:p>
        </p:txBody>
      </p:sp>
      <p:sp>
        <p:nvSpPr>
          <p:cNvPr id="6" name="Espace réservé du pied de page 5"/>
          <p:cNvSpPr>
            <a:spLocks noGrp="1"/>
          </p:cNvSpPr>
          <p:nvPr>
            <p:ph type="ftr" sz="quarter" idx="11"/>
          </p:nvPr>
        </p:nvSpPr>
        <p:spPr/>
        <p:txBody>
          <a:bodyPr/>
          <a:lstStyle/>
          <a:p>
            <a:r>
              <a:rPr lang="fr-FR" smtClean="0"/>
              <a:t>Mme Mourgue et Mme Ziezio, professeures de Lettres Classiques.</a:t>
            </a:r>
            <a:endParaRPr lang="fr-FR"/>
          </a:p>
        </p:txBody>
      </p:sp>
      <p:sp>
        <p:nvSpPr>
          <p:cNvPr id="7" name="Espace réservé du numéro de diapositive 6"/>
          <p:cNvSpPr>
            <a:spLocks noGrp="1"/>
          </p:cNvSpPr>
          <p:nvPr>
            <p:ph type="sldNum" sz="quarter" idx="12"/>
          </p:nvPr>
        </p:nvSpPr>
        <p:spPr/>
        <p:txBody>
          <a:bodyPr/>
          <a:lstStyle/>
          <a:p>
            <a:fld id="{E42254FE-93B4-451B-BF54-E5ADE9504BF4}" type="slidenum">
              <a:rPr lang="fr-FR" smtClean="0"/>
              <a:pPr/>
              <a:t>‹N°›</a:t>
            </a:fld>
            <a:endParaRPr lang="fr-FR"/>
          </a:p>
        </p:txBody>
      </p:sp>
      <p:sp>
        <p:nvSpPr>
          <p:cNvPr id="9" name="Espace réservé du contenu 8"/>
          <p:cNvSpPr>
            <a:spLocks noGrp="1"/>
          </p:cNvSpPr>
          <p:nvPr>
            <p:ph sz="quarter" idx="1"/>
          </p:nvPr>
        </p:nvSpPr>
        <p:spPr>
          <a:xfrm>
            <a:off x="457200"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1" name="Espace réservé du contenu 10"/>
          <p:cNvSpPr>
            <a:spLocks noGrp="1"/>
          </p:cNvSpPr>
          <p:nvPr>
            <p:ph sz="quarter" idx="2"/>
          </p:nvPr>
        </p:nvSpPr>
        <p:spPr>
          <a:xfrm>
            <a:off x="4270248"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7543800" cy="1143000"/>
          </a:xfrm>
        </p:spPr>
        <p:txBody>
          <a:bodyPr anchor="b"/>
          <a:lstStyle>
            <a:lvl1pPr>
              <a:defRPr/>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5CEF2045-F35A-4916-B6FE-6E905BD62A3F}" type="datetime1">
              <a:rPr lang="fr-FR" smtClean="0"/>
              <a:pPr/>
              <a:t>08/11/2013</a:t>
            </a:fld>
            <a:endParaRPr lang="fr-FR"/>
          </a:p>
        </p:txBody>
      </p:sp>
      <p:sp>
        <p:nvSpPr>
          <p:cNvPr id="8" name="Espace réservé du pied de page 7"/>
          <p:cNvSpPr>
            <a:spLocks noGrp="1"/>
          </p:cNvSpPr>
          <p:nvPr>
            <p:ph type="ftr" sz="quarter" idx="11"/>
          </p:nvPr>
        </p:nvSpPr>
        <p:spPr/>
        <p:txBody>
          <a:bodyPr/>
          <a:lstStyle/>
          <a:p>
            <a:r>
              <a:rPr lang="fr-FR" smtClean="0"/>
              <a:t>Mme Mourgue et Mme Ziezio, professeures de Lettres Classiques.</a:t>
            </a:r>
            <a:endParaRPr lang="fr-FR"/>
          </a:p>
        </p:txBody>
      </p:sp>
      <p:sp>
        <p:nvSpPr>
          <p:cNvPr id="9" name="Espace réservé du numéro de diapositive 8"/>
          <p:cNvSpPr>
            <a:spLocks noGrp="1"/>
          </p:cNvSpPr>
          <p:nvPr>
            <p:ph type="sldNum" sz="quarter" idx="12"/>
          </p:nvPr>
        </p:nvSpPr>
        <p:spPr/>
        <p:txBody>
          <a:bodyPr/>
          <a:lstStyle/>
          <a:p>
            <a:fld id="{E42254FE-93B4-451B-BF54-E5ADE9504BF4}" type="slidenum">
              <a:rPr lang="fr-FR" smtClean="0"/>
              <a:pPr/>
              <a:t>‹N°›</a:t>
            </a:fld>
            <a:endParaRPr lang="fr-FR"/>
          </a:p>
        </p:txBody>
      </p:sp>
      <p:sp>
        <p:nvSpPr>
          <p:cNvPr id="11" name="Espace réservé du contenu 10"/>
          <p:cNvSpPr>
            <a:spLocks noGrp="1"/>
          </p:cNvSpPr>
          <p:nvPr>
            <p:ph sz="quarter" idx="2"/>
          </p:nvPr>
        </p:nvSpPr>
        <p:spPr>
          <a:xfrm>
            <a:off x="457200"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quarter" idx="4"/>
          </p:nvPr>
        </p:nvSpPr>
        <p:spPr>
          <a:xfrm>
            <a:off x="4371975"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2" name="Espace réservé du texte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
        <p:nvSpPr>
          <p:cNvPr id="14" name="Espace réservé du texte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6" name="Espace réservé de la date 5"/>
          <p:cNvSpPr>
            <a:spLocks noGrp="1"/>
          </p:cNvSpPr>
          <p:nvPr>
            <p:ph type="dt" sz="half" idx="10"/>
          </p:nvPr>
        </p:nvSpPr>
        <p:spPr/>
        <p:txBody>
          <a:bodyPr rtlCol="0"/>
          <a:lstStyle/>
          <a:p>
            <a:fld id="{67242F3D-A1C5-4A14-B2EC-03551237B2B8}" type="datetime1">
              <a:rPr lang="fr-FR" smtClean="0"/>
              <a:pPr/>
              <a:t>08/11/2013</a:t>
            </a:fld>
            <a:endParaRPr lang="fr-FR"/>
          </a:p>
        </p:txBody>
      </p:sp>
      <p:sp>
        <p:nvSpPr>
          <p:cNvPr id="7" name="Espace réservé du numéro de diapositive 6"/>
          <p:cNvSpPr>
            <a:spLocks noGrp="1"/>
          </p:cNvSpPr>
          <p:nvPr>
            <p:ph type="sldNum" sz="quarter" idx="11"/>
          </p:nvPr>
        </p:nvSpPr>
        <p:spPr/>
        <p:txBody>
          <a:bodyPr rtlCol="0"/>
          <a:lstStyle/>
          <a:p>
            <a:fld id="{E42254FE-93B4-451B-BF54-E5ADE9504BF4}" type="slidenum">
              <a:rPr lang="fr-FR" smtClean="0"/>
              <a:pPr/>
              <a:t>‹N°›</a:t>
            </a:fld>
            <a:endParaRPr lang="fr-FR"/>
          </a:p>
        </p:txBody>
      </p:sp>
      <p:sp>
        <p:nvSpPr>
          <p:cNvPr id="8" name="Espace réservé du pied de page 7"/>
          <p:cNvSpPr>
            <a:spLocks noGrp="1"/>
          </p:cNvSpPr>
          <p:nvPr>
            <p:ph type="ftr" sz="quarter" idx="12"/>
          </p:nvPr>
        </p:nvSpPr>
        <p:spPr/>
        <p:txBody>
          <a:bodyPr rtlCol="0"/>
          <a:lstStyle/>
          <a:p>
            <a:r>
              <a:rPr lang="fr-FR" smtClean="0"/>
              <a:t>Mme Mourgue et Mme Ziezio, professeures de Lettres Classiques.</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54128C-4D44-49A8-B88A-AB238CA2D05F}" type="datetime1">
              <a:rPr lang="fr-FR" smtClean="0"/>
              <a:pPr/>
              <a:t>08/11/2013</a:t>
            </a:fld>
            <a:endParaRPr lang="fr-FR"/>
          </a:p>
        </p:txBody>
      </p:sp>
      <p:sp>
        <p:nvSpPr>
          <p:cNvPr id="3" name="Espace réservé du pied de page 2"/>
          <p:cNvSpPr>
            <a:spLocks noGrp="1"/>
          </p:cNvSpPr>
          <p:nvPr>
            <p:ph type="ftr" sz="quarter" idx="11"/>
          </p:nvPr>
        </p:nvSpPr>
        <p:spPr/>
        <p:txBody>
          <a:bodyPr/>
          <a:lstStyle/>
          <a:p>
            <a:r>
              <a:rPr lang="fr-FR" smtClean="0"/>
              <a:t>Mme Mourgue et Mme Ziezio, professeures de Lettres Classiques.</a:t>
            </a:r>
            <a:endParaRPr lang="fr-FR"/>
          </a:p>
        </p:txBody>
      </p:sp>
      <p:sp>
        <p:nvSpPr>
          <p:cNvPr id="4" name="Espace réservé du numéro de diapositive 3"/>
          <p:cNvSpPr>
            <a:spLocks noGrp="1"/>
          </p:cNvSpPr>
          <p:nvPr>
            <p:ph type="sldNum" sz="quarter" idx="12"/>
          </p:nvPr>
        </p:nvSpPr>
        <p:spPr/>
        <p:txBody>
          <a:bodyPr/>
          <a:lstStyle/>
          <a:p>
            <a:fld id="{E42254FE-93B4-451B-BF54-E5ADE9504BF4}"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1">
        <a:schemeClr val="bg1"/>
      </p:bgRef>
    </p:bg>
    <p:spTree>
      <p:nvGrpSpPr>
        <p:cNvPr id="1" name=""/>
        <p:cNvGrpSpPr/>
        <p:nvPr/>
      </p:nvGrpSpPr>
      <p:grpSpPr>
        <a:xfrm>
          <a:off x="0" y="0"/>
          <a:ext cx="0" cy="0"/>
          <a:chOff x="0" y="0"/>
          <a:chExt cx="0" cy="0"/>
        </a:xfrm>
      </p:grpSpPr>
      <p:sp>
        <p:nvSpPr>
          <p:cNvPr id="10" name="Connecteur droit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r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8" name="Connecteur droit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cteur droit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cteur droit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lips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Espace réservé du contenu 17"/>
          <p:cNvSpPr>
            <a:spLocks noGrp="1"/>
          </p:cNvSpPr>
          <p:nvPr>
            <p:ph sz="quarter" idx="1"/>
          </p:nvPr>
        </p:nvSpPr>
        <p:spPr>
          <a:xfrm>
            <a:off x="304800" y="274320"/>
            <a:ext cx="5638800" cy="6327648"/>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4"/>
          </p:nvPr>
        </p:nvSpPr>
        <p:spPr/>
        <p:txBody>
          <a:bodyPr rtlCol="0"/>
          <a:lstStyle/>
          <a:p>
            <a:fld id="{0220492D-2582-4D0D-A11D-0511129996DC}" type="datetime1">
              <a:rPr lang="fr-FR" smtClean="0"/>
              <a:pPr/>
              <a:t>08/11/2013</a:t>
            </a:fld>
            <a:endParaRPr lang="fr-FR"/>
          </a:p>
        </p:txBody>
      </p:sp>
      <p:sp>
        <p:nvSpPr>
          <p:cNvPr id="22" name="Espace réservé du numéro de diapositive 21"/>
          <p:cNvSpPr>
            <a:spLocks noGrp="1"/>
          </p:cNvSpPr>
          <p:nvPr>
            <p:ph type="sldNum" sz="quarter" idx="15"/>
          </p:nvPr>
        </p:nvSpPr>
        <p:spPr/>
        <p:txBody>
          <a:bodyPr rtlCol="0"/>
          <a:lstStyle/>
          <a:p>
            <a:fld id="{E42254FE-93B4-451B-BF54-E5ADE9504BF4}" type="slidenum">
              <a:rPr lang="fr-FR" smtClean="0"/>
              <a:pPr/>
              <a:t>‹N°›</a:t>
            </a:fld>
            <a:endParaRPr lang="fr-FR"/>
          </a:p>
        </p:txBody>
      </p:sp>
      <p:sp>
        <p:nvSpPr>
          <p:cNvPr id="23" name="Espace réservé du pied de page 22"/>
          <p:cNvSpPr>
            <a:spLocks noGrp="1"/>
          </p:cNvSpPr>
          <p:nvPr>
            <p:ph type="ftr" sz="quarter" idx="16"/>
          </p:nvPr>
        </p:nvSpPr>
        <p:spPr/>
        <p:txBody>
          <a:bodyPr rtlCol="0"/>
          <a:lstStyle/>
          <a:p>
            <a:r>
              <a:rPr lang="fr-FR" smtClean="0"/>
              <a:t>Mme Mourgue et Mme Ziezio, professeures de Lettres Classiques.</a:t>
            </a:r>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Connecteur droit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lips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re 1"/>
          <p:cNvSpPr>
            <a:spLocks noGrp="1"/>
          </p:cNvSpPr>
          <p:nvPr>
            <p:ph type="title"/>
          </p:nvPr>
        </p:nvSpPr>
        <p:spPr>
          <a:xfrm rot="5400000">
            <a:off x="3350133" y="3200400"/>
            <a:ext cx="6309360" cy="457200"/>
          </a:xfrm>
        </p:spPr>
        <p:txBody>
          <a:bodyPr anchor="b"/>
          <a:lstStyle>
            <a:lvl1pPr algn="l">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10" name="Connecteur droit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cteur droit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cteur droit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cteur droit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Espace réservé de la date 16"/>
          <p:cNvSpPr>
            <a:spLocks noGrp="1"/>
          </p:cNvSpPr>
          <p:nvPr>
            <p:ph type="dt" sz="half" idx="10"/>
          </p:nvPr>
        </p:nvSpPr>
        <p:spPr/>
        <p:txBody>
          <a:bodyPr rtlCol="0"/>
          <a:lstStyle/>
          <a:p>
            <a:fld id="{73942FCE-D63D-411B-9655-B1E63455EED4}" type="datetime1">
              <a:rPr lang="fr-FR" smtClean="0"/>
              <a:pPr/>
              <a:t>08/11/2013</a:t>
            </a:fld>
            <a:endParaRPr lang="fr-FR"/>
          </a:p>
        </p:txBody>
      </p:sp>
      <p:sp>
        <p:nvSpPr>
          <p:cNvPr id="18" name="Espace réservé du numéro de diapositive 17"/>
          <p:cNvSpPr>
            <a:spLocks noGrp="1"/>
          </p:cNvSpPr>
          <p:nvPr>
            <p:ph type="sldNum" sz="quarter" idx="11"/>
          </p:nvPr>
        </p:nvSpPr>
        <p:spPr/>
        <p:txBody>
          <a:bodyPr rtlCol="0"/>
          <a:lstStyle/>
          <a:p>
            <a:fld id="{E42254FE-93B4-451B-BF54-E5ADE9504BF4}" type="slidenum">
              <a:rPr lang="fr-FR" smtClean="0"/>
              <a:pPr/>
              <a:t>‹N°›</a:t>
            </a:fld>
            <a:endParaRPr lang="fr-FR"/>
          </a:p>
        </p:txBody>
      </p:sp>
      <p:sp>
        <p:nvSpPr>
          <p:cNvPr id="21" name="Espace réservé du pied de page 20"/>
          <p:cNvSpPr>
            <a:spLocks noGrp="1"/>
          </p:cNvSpPr>
          <p:nvPr>
            <p:ph type="ftr" sz="quarter" idx="12"/>
          </p:nvPr>
        </p:nvSpPr>
        <p:spPr/>
        <p:txBody>
          <a:bodyPr rtlCol="0"/>
          <a:lstStyle/>
          <a:p>
            <a:r>
              <a:rPr lang="fr-FR" smtClean="0"/>
              <a:t>Mme Mourgue et Mme Ziezio, professeures de Lettres Classiques.</a:t>
            </a:r>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F84C5B99-AE3F-4D51-8955-85871F80A263}" type="datetime1">
              <a:rPr lang="fr-FR" smtClean="0"/>
              <a:pPr/>
              <a:t>08/11/2013</a:t>
            </a:fld>
            <a:endParaRPr lang="fr-FR"/>
          </a:p>
        </p:txBody>
      </p:sp>
      <p:sp>
        <p:nvSpPr>
          <p:cNvPr id="5" name="Espace réservé du pied de page 4"/>
          <p:cNvSpPr>
            <a:spLocks noGrp="1"/>
          </p:cNvSpPr>
          <p:nvPr>
            <p:ph type="ftr" sz="quarter" idx="11"/>
          </p:nvPr>
        </p:nvSpPr>
        <p:spPr/>
        <p:txBody>
          <a:bodyPr/>
          <a:lstStyle/>
          <a:p>
            <a:r>
              <a:rPr lang="fr-FR" smtClean="0"/>
              <a:t>Mme Mourgue et Mme Ziezio, professeures de Lettres Classiques.</a:t>
            </a:r>
            <a:endParaRPr lang="fr-FR"/>
          </a:p>
        </p:txBody>
      </p:sp>
      <p:sp>
        <p:nvSpPr>
          <p:cNvPr id="6" name="Espace réservé du numéro de diapositive 5"/>
          <p:cNvSpPr>
            <a:spLocks noGrp="1"/>
          </p:cNvSpPr>
          <p:nvPr>
            <p:ph type="sldNum" sz="quarter" idx="12"/>
          </p:nvPr>
        </p:nvSpPr>
        <p:spPr/>
        <p:txBody>
          <a:bodyPr/>
          <a:lstStyle/>
          <a:p>
            <a:fld id="{E42254FE-93B4-451B-BF54-E5ADE9504BF4}"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1676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245E3BBC-0AE1-4B16-9698-9A42DE5AD663}" type="datetime1">
              <a:rPr lang="fr-FR" smtClean="0"/>
              <a:pPr/>
              <a:t>08/11/2013</a:t>
            </a:fld>
            <a:endParaRPr lang="fr-FR"/>
          </a:p>
        </p:txBody>
      </p:sp>
      <p:sp>
        <p:nvSpPr>
          <p:cNvPr id="5" name="Espace réservé du pied de page 4"/>
          <p:cNvSpPr>
            <a:spLocks noGrp="1"/>
          </p:cNvSpPr>
          <p:nvPr>
            <p:ph type="ftr" sz="quarter" idx="11"/>
          </p:nvPr>
        </p:nvSpPr>
        <p:spPr/>
        <p:txBody>
          <a:bodyPr/>
          <a:lstStyle/>
          <a:p>
            <a:r>
              <a:rPr lang="fr-FR" smtClean="0"/>
              <a:t>Mme Mourgue et Mme Ziezio, professeures de Lettres Classiques.</a:t>
            </a:r>
            <a:endParaRPr lang="fr-FR"/>
          </a:p>
        </p:txBody>
      </p:sp>
      <p:sp>
        <p:nvSpPr>
          <p:cNvPr id="6" name="Espace réservé du numéro de diapositive 5"/>
          <p:cNvSpPr>
            <a:spLocks noGrp="1"/>
          </p:cNvSpPr>
          <p:nvPr>
            <p:ph type="sldNum" sz="quarter" idx="12"/>
          </p:nvPr>
        </p:nvSpPr>
        <p:spPr/>
        <p:txBody>
          <a:bodyPr/>
          <a:lstStyle/>
          <a:p>
            <a:fld id="{E42254FE-93B4-451B-BF54-E5ADE9504BF4}"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cteur droit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Espace réservé du titre 21"/>
          <p:cNvSpPr>
            <a:spLocks noGrp="1"/>
          </p:cNvSpPr>
          <p:nvPr>
            <p:ph type="title"/>
          </p:nvPr>
        </p:nvSpPr>
        <p:spPr>
          <a:xfrm>
            <a:off x="457200" y="274638"/>
            <a:ext cx="7467600" cy="1143000"/>
          </a:xfrm>
          <a:prstGeom prst="rect">
            <a:avLst/>
          </a:prstGeom>
        </p:spPr>
        <p:txBody>
          <a:bodyPr vert="horz" anchor="b">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C4C2682-21D4-4C70-8631-5DF79D6716FC}" type="datetime1">
              <a:rPr lang="fr-FR" smtClean="0"/>
              <a:pPr/>
              <a:t>08/11/2013</a:t>
            </a:fld>
            <a:endParaRPr lang="fr-FR"/>
          </a:p>
        </p:txBody>
      </p:sp>
      <p:sp>
        <p:nvSpPr>
          <p:cNvPr id="3" name="Espace réservé du pied de page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r>
              <a:rPr lang="fr-FR" smtClean="0"/>
              <a:t>Mme Mourgue et Mme Ziezio, professeures de Lettres Classiques.</a:t>
            </a:r>
            <a:endParaRPr lang="fr-FR"/>
          </a:p>
        </p:txBody>
      </p:sp>
      <p:sp>
        <p:nvSpPr>
          <p:cNvPr id="7" name="Connecteur droit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cteur droit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lips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space réservé du numéro de diapositive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42254FE-93B4-451B-BF54-E5ADE9504BF4}"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971600" y="764705"/>
            <a:ext cx="7486600" cy="2835746"/>
          </a:xfrm>
        </p:spPr>
        <p:txBody>
          <a:bodyPr>
            <a:normAutofit/>
          </a:bodyPr>
          <a:lstStyle/>
          <a:p>
            <a:r>
              <a:rPr lang="fr-FR" b="1" dirty="0" smtClean="0"/>
              <a:t/>
            </a:r>
            <a:br>
              <a:rPr lang="fr-FR" b="1" dirty="0" smtClean="0"/>
            </a:br>
            <a:r>
              <a:rPr lang="fr-FR" b="1" dirty="0" smtClean="0">
                <a:solidFill>
                  <a:schemeClr val="accent3">
                    <a:lumMod val="50000"/>
                  </a:schemeClr>
                </a:solidFill>
              </a:rPr>
              <a:t>"</a:t>
            </a:r>
            <a:r>
              <a:rPr lang="fr-FR" b="1" dirty="0">
                <a:solidFill>
                  <a:schemeClr val="accent3">
                    <a:lumMod val="50000"/>
                  </a:schemeClr>
                </a:solidFill>
              </a:rPr>
              <a:t>L'écriture des sens </a:t>
            </a:r>
            <a:r>
              <a:rPr lang="fr-FR" dirty="0">
                <a:solidFill>
                  <a:schemeClr val="accent3">
                    <a:lumMod val="50000"/>
                  </a:schemeClr>
                </a:solidFill>
              </a:rPr>
              <a:t/>
            </a:r>
            <a:br>
              <a:rPr lang="fr-FR" dirty="0">
                <a:solidFill>
                  <a:schemeClr val="accent3">
                    <a:lumMod val="50000"/>
                  </a:schemeClr>
                </a:solidFill>
              </a:rPr>
            </a:br>
            <a:r>
              <a:rPr lang="fr-FR" b="1" dirty="0">
                <a:solidFill>
                  <a:schemeClr val="accent3">
                    <a:lumMod val="50000"/>
                  </a:schemeClr>
                </a:solidFill>
              </a:rPr>
              <a:t>ou</a:t>
            </a:r>
            <a:r>
              <a:rPr lang="fr-FR" dirty="0">
                <a:solidFill>
                  <a:schemeClr val="accent3">
                    <a:lumMod val="50000"/>
                  </a:schemeClr>
                </a:solidFill>
              </a:rPr>
              <a:t/>
            </a:r>
            <a:br>
              <a:rPr lang="fr-FR" dirty="0">
                <a:solidFill>
                  <a:schemeClr val="accent3">
                    <a:lumMod val="50000"/>
                  </a:schemeClr>
                </a:solidFill>
              </a:rPr>
            </a:br>
            <a:r>
              <a:rPr lang="fr-FR" b="1" dirty="0">
                <a:solidFill>
                  <a:schemeClr val="accent3">
                    <a:lumMod val="50000"/>
                  </a:schemeClr>
                </a:solidFill>
              </a:rPr>
              <a:t> comment donner du sens à l'écriture."</a:t>
            </a:r>
            <a:r>
              <a:rPr lang="fr-FR" dirty="0"/>
              <a:t/>
            </a:r>
            <a:br>
              <a:rPr lang="fr-FR" dirty="0"/>
            </a:br>
            <a:endParaRPr lang="fr-FR" dirty="0"/>
          </a:p>
        </p:txBody>
      </p:sp>
      <p:sp>
        <p:nvSpPr>
          <p:cNvPr id="3" name="Sous-titre 2"/>
          <p:cNvSpPr>
            <a:spLocks noGrp="1"/>
          </p:cNvSpPr>
          <p:nvPr>
            <p:ph type="subTitle" idx="1"/>
          </p:nvPr>
        </p:nvSpPr>
        <p:spPr/>
        <p:txBody>
          <a:bodyPr/>
          <a:lstStyle/>
          <a:p>
            <a:r>
              <a:rPr lang="fr-FR" dirty="0" smtClean="0">
                <a:solidFill>
                  <a:schemeClr val="accent3">
                    <a:lumMod val="75000"/>
                  </a:schemeClr>
                </a:solidFill>
              </a:rPr>
              <a:t>Lancer l’écriture …</a:t>
            </a:r>
          </a:p>
          <a:p>
            <a:r>
              <a:rPr lang="fr-FR" dirty="0" smtClean="0">
                <a:solidFill>
                  <a:schemeClr val="accent3">
                    <a:lumMod val="75000"/>
                  </a:schemeClr>
                </a:solidFill>
              </a:rPr>
              <a:t>ou comment amener l’élève à s’inscrire dans un processus d’écriture.</a:t>
            </a:r>
            <a:endParaRPr lang="fr-FR" dirty="0">
              <a:solidFill>
                <a:schemeClr val="accent3">
                  <a:lumMod val="75000"/>
                </a:schemeClr>
              </a:solidFill>
            </a:endParaRPr>
          </a:p>
        </p:txBody>
      </p:sp>
      <p:sp>
        <p:nvSpPr>
          <p:cNvPr id="4" name="Espace réservé du pied de page 3"/>
          <p:cNvSpPr>
            <a:spLocks noGrp="1"/>
          </p:cNvSpPr>
          <p:nvPr>
            <p:ph type="ftr" sz="quarter" idx="11"/>
          </p:nvPr>
        </p:nvSpPr>
        <p:spPr/>
        <p:txBody>
          <a:bodyPr/>
          <a:lstStyle/>
          <a:p>
            <a:r>
              <a:rPr lang="fr-FR" smtClean="0"/>
              <a:t>Mme Mourgue et Mme Ziezio, professeures de Lettres Classiques.</a:t>
            </a:r>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7467600" cy="1228998"/>
          </a:xfrm>
        </p:spPr>
        <p:txBody>
          <a:bodyPr>
            <a:normAutofit fontScale="90000"/>
          </a:bodyPr>
          <a:lstStyle/>
          <a:p>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t/>
            </a:r>
            <a:br>
              <a:rPr lang="fr-FR" b="1" u="sng" dirty="0" smtClean="0"/>
            </a:br>
            <a:r>
              <a:rPr lang="fr-FR" b="1" u="sng" dirty="0" smtClean="0">
                <a:solidFill>
                  <a:schemeClr val="accent3">
                    <a:lumMod val="50000"/>
                  </a:schemeClr>
                </a:solidFill>
              </a:rPr>
              <a:t>Une proposition de mise en œuvre et son évaluation : le parfum</a:t>
            </a:r>
            <a:r>
              <a:rPr lang="fr-FR" dirty="0" smtClean="0"/>
              <a:t/>
            </a:r>
            <a:br>
              <a:rPr lang="fr-FR" dirty="0" smtClean="0"/>
            </a:br>
            <a:endParaRPr lang="fr-FR" dirty="0"/>
          </a:p>
        </p:txBody>
      </p:sp>
      <p:sp>
        <p:nvSpPr>
          <p:cNvPr id="3" name="Espace réservé du contenu 2"/>
          <p:cNvSpPr>
            <a:spLocks noGrp="1"/>
          </p:cNvSpPr>
          <p:nvPr>
            <p:ph sz="quarter" idx="1"/>
          </p:nvPr>
        </p:nvSpPr>
        <p:spPr/>
        <p:txBody>
          <a:bodyPr/>
          <a:lstStyle/>
          <a:p>
            <a:r>
              <a:rPr lang="fr-FR" sz="2800" dirty="0" smtClean="0">
                <a:solidFill>
                  <a:schemeClr val="accent3">
                    <a:lumMod val="75000"/>
                  </a:schemeClr>
                </a:solidFill>
              </a:rPr>
              <a:t>Cette séquence se situe au début de l’année de </a:t>
            </a:r>
            <a:r>
              <a:rPr lang="fr-FR" sz="2800" b="1" dirty="0" smtClean="0">
                <a:solidFill>
                  <a:schemeClr val="accent3">
                    <a:lumMod val="75000"/>
                  </a:schemeClr>
                </a:solidFill>
              </a:rPr>
              <a:t>3</a:t>
            </a:r>
            <a:r>
              <a:rPr lang="fr-FR" sz="2800" b="1" baseline="30000" dirty="0" smtClean="0">
                <a:solidFill>
                  <a:schemeClr val="accent3">
                    <a:lumMod val="75000"/>
                  </a:schemeClr>
                </a:solidFill>
              </a:rPr>
              <a:t>ème</a:t>
            </a:r>
            <a:r>
              <a:rPr lang="fr-FR" sz="2800" dirty="0" smtClean="0">
                <a:solidFill>
                  <a:schemeClr val="accent3">
                    <a:lumMod val="75000"/>
                  </a:schemeClr>
                </a:solidFill>
              </a:rPr>
              <a:t> dans le cadre de l’approfondissement du genre narratif. </a:t>
            </a:r>
          </a:p>
          <a:p>
            <a:endParaRPr lang="fr-FR" sz="2800" dirty="0" smtClean="0">
              <a:solidFill>
                <a:schemeClr val="accent3">
                  <a:lumMod val="75000"/>
                </a:schemeClr>
              </a:solidFill>
            </a:endParaRPr>
          </a:p>
          <a:p>
            <a:pPr>
              <a:buNone/>
            </a:pPr>
            <a:endParaRPr lang="fr-FR" sz="2800" dirty="0" smtClean="0">
              <a:solidFill>
                <a:schemeClr val="accent3">
                  <a:lumMod val="75000"/>
                </a:schemeClr>
              </a:solidFill>
            </a:endParaRPr>
          </a:p>
          <a:p>
            <a:r>
              <a:rPr lang="fr-FR" sz="2800" dirty="0" smtClean="0">
                <a:solidFill>
                  <a:schemeClr val="accent3">
                    <a:lumMod val="75000"/>
                  </a:schemeClr>
                </a:solidFill>
              </a:rPr>
              <a:t>L’objectif principal de la séquence est d’amener l’élève à </a:t>
            </a:r>
            <a:r>
              <a:rPr lang="fr-FR" sz="2800" b="1" dirty="0" smtClean="0">
                <a:solidFill>
                  <a:schemeClr val="accent3">
                    <a:lumMod val="75000"/>
                  </a:schemeClr>
                </a:solidFill>
              </a:rPr>
              <a:t>« dire » une odeur, à rendre sensible un écrit en s’appuyant sur le livre </a:t>
            </a:r>
            <a:r>
              <a:rPr lang="fr-FR" sz="2800" b="1" u="sng" dirty="0" smtClean="0">
                <a:solidFill>
                  <a:schemeClr val="accent3">
                    <a:lumMod val="75000"/>
                  </a:schemeClr>
                </a:solidFill>
              </a:rPr>
              <a:t>Le Parfum</a:t>
            </a:r>
            <a:r>
              <a:rPr lang="fr-FR" sz="2800" b="1" dirty="0" smtClean="0">
                <a:solidFill>
                  <a:schemeClr val="accent3">
                    <a:lumMod val="75000"/>
                  </a:schemeClr>
                </a:solidFill>
              </a:rPr>
              <a:t>  de Süskind</a:t>
            </a:r>
            <a:r>
              <a:rPr lang="fr-FR" sz="2800" dirty="0" smtClean="0">
                <a:solidFill>
                  <a:schemeClr val="accent3">
                    <a:lumMod val="75000"/>
                  </a:schemeClr>
                </a:solidFill>
              </a:rPr>
              <a:t>  ! </a:t>
            </a:r>
          </a:p>
          <a:p>
            <a:endParaRPr lang="fr-FR" dirty="0"/>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3">
                    <a:lumMod val="50000"/>
                  </a:schemeClr>
                </a:solidFill>
              </a:rPr>
              <a:t>Une posture particulière</a:t>
            </a:r>
            <a:endParaRPr lang="fr-FR" dirty="0">
              <a:solidFill>
                <a:schemeClr val="accent3">
                  <a:lumMod val="50000"/>
                </a:schemeClr>
              </a:solidFill>
            </a:endParaRPr>
          </a:p>
        </p:txBody>
      </p:sp>
      <p:sp>
        <p:nvSpPr>
          <p:cNvPr id="3" name="Espace réservé du contenu 2"/>
          <p:cNvSpPr>
            <a:spLocks noGrp="1"/>
          </p:cNvSpPr>
          <p:nvPr>
            <p:ph sz="quarter" idx="1"/>
          </p:nvPr>
        </p:nvSpPr>
        <p:spPr/>
        <p:txBody>
          <a:bodyPr>
            <a:normAutofit lnSpcReduction="10000"/>
          </a:bodyPr>
          <a:lstStyle/>
          <a:p>
            <a:r>
              <a:rPr lang="fr-FR" sz="2800" dirty="0" smtClean="0">
                <a:solidFill>
                  <a:schemeClr val="accent3">
                    <a:lumMod val="75000"/>
                  </a:schemeClr>
                </a:solidFill>
              </a:rPr>
              <a:t>La </a:t>
            </a:r>
            <a:r>
              <a:rPr lang="fr-FR" sz="2800" b="1" dirty="0" err="1" smtClean="0">
                <a:solidFill>
                  <a:schemeClr val="accent3">
                    <a:lumMod val="75000"/>
                  </a:schemeClr>
                </a:solidFill>
              </a:rPr>
              <a:t>co</a:t>
            </a:r>
            <a:r>
              <a:rPr lang="fr-FR" sz="2800" b="1" dirty="0" smtClean="0">
                <a:solidFill>
                  <a:schemeClr val="accent3">
                    <a:lumMod val="75000"/>
                  </a:schemeClr>
                </a:solidFill>
              </a:rPr>
              <a:t>-animation</a:t>
            </a:r>
          </a:p>
          <a:p>
            <a:r>
              <a:rPr lang="fr-FR" sz="2800" dirty="0" smtClean="0">
                <a:solidFill>
                  <a:schemeClr val="accent3">
                    <a:lumMod val="75000"/>
                  </a:schemeClr>
                </a:solidFill>
              </a:rPr>
              <a:t>La création d’une nouvelle </a:t>
            </a:r>
            <a:r>
              <a:rPr lang="fr-FR" sz="2800" b="1" dirty="0" smtClean="0">
                <a:solidFill>
                  <a:schemeClr val="accent3">
                    <a:lumMod val="75000"/>
                  </a:schemeClr>
                </a:solidFill>
              </a:rPr>
              <a:t>atmosphère</a:t>
            </a:r>
            <a:r>
              <a:rPr lang="fr-FR" sz="2800" dirty="0" smtClean="0">
                <a:solidFill>
                  <a:schemeClr val="accent3">
                    <a:lumMod val="75000"/>
                  </a:schemeClr>
                </a:solidFill>
              </a:rPr>
              <a:t> de travail autour d’une forte connivence </a:t>
            </a:r>
          </a:p>
          <a:p>
            <a:r>
              <a:rPr lang="fr-FR" sz="2800" dirty="0" smtClean="0">
                <a:solidFill>
                  <a:schemeClr val="accent3">
                    <a:lumMod val="75000"/>
                  </a:schemeClr>
                </a:solidFill>
              </a:rPr>
              <a:t>La </a:t>
            </a:r>
            <a:r>
              <a:rPr lang="fr-FR" sz="2800" b="1" dirty="0" smtClean="0">
                <a:solidFill>
                  <a:schemeClr val="accent3">
                    <a:lumMod val="75000"/>
                  </a:schemeClr>
                </a:solidFill>
              </a:rPr>
              <a:t>disposition de classe </a:t>
            </a:r>
            <a:r>
              <a:rPr lang="fr-FR" sz="2800" dirty="0" smtClean="0">
                <a:solidFill>
                  <a:schemeClr val="accent3">
                    <a:lumMod val="75000"/>
                  </a:schemeClr>
                </a:solidFill>
              </a:rPr>
              <a:t>comme</a:t>
            </a:r>
            <a:r>
              <a:rPr lang="fr-FR" sz="2800" b="1" dirty="0" smtClean="0"/>
              <a:t> </a:t>
            </a:r>
            <a:r>
              <a:rPr lang="fr-FR" sz="2800" dirty="0" smtClean="0">
                <a:solidFill>
                  <a:schemeClr val="accent3">
                    <a:lumMod val="75000"/>
                  </a:schemeClr>
                </a:solidFill>
              </a:rPr>
              <a:t>un vecteur dynamisant capable de créer l’atmosphère </a:t>
            </a:r>
          </a:p>
          <a:p>
            <a:r>
              <a:rPr lang="fr-FR" sz="2800" dirty="0" smtClean="0">
                <a:solidFill>
                  <a:schemeClr val="accent3">
                    <a:lumMod val="75000"/>
                  </a:schemeClr>
                </a:solidFill>
              </a:rPr>
              <a:t>Le </a:t>
            </a:r>
            <a:r>
              <a:rPr lang="fr-FR" sz="2800" b="1" dirty="0" smtClean="0">
                <a:solidFill>
                  <a:schemeClr val="accent3">
                    <a:lumMod val="75000"/>
                  </a:schemeClr>
                </a:solidFill>
              </a:rPr>
              <a:t>travail de groupe </a:t>
            </a:r>
            <a:r>
              <a:rPr lang="fr-FR" sz="2800" dirty="0" smtClean="0">
                <a:solidFill>
                  <a:schemeClr val="accent3">
                    <a:lumMod val="75000"/>
                  </a:schemeClr>
                </a:solidFill>
              </a:rPr>
              <a:t>pour favoriser la gestion et le traitement de l’hétérogénéité en classe.</a:t>
            </a:r>
          </a:p>
          <a:p>
            <a:pPr lvl="0"/>
            <a:r>
              <a:rPr lang="fr-FR" sz="2800" b="1" dirty="0" smtClean="0">
                <a:solidFill>
                  <a:schemeClr val="accent3">
                    <a:lumMod val="75000"/>
                  </a:schemeClr>
                </a:solidFill>
              </a:rPr>
              <a:t>L’élève acteur</a:t>
            </a:r>
            <a:r>
              <a:rPr lang="fr-FR" sz="2800" dirty="0" smtClean="0">
                <a:solidFill>
                  <a:schemeClr val="accent3">
                    <a:lumMod val="75000"/>
                  </a:schemeClr>
                </a:solidFill>
              </a:rPr>
              <a:t>.</a:t>
            </a:r>
          </a:p>
          <a:p>
            <a:r>
              <a:rPr lang="fr-FR" sz="2800" dirty="0" smtClean="0">
                <a:solidFill>
                  <a:schemeClr val="accent3">
                    <a:lumMod val="75000"/>
                  </a:schemeClr>
                </a:solidFill>
              </a:rPr>
              <a:t>L’apport des </a:t>
            </a:r>
            <a:r>
              <a:rPr lang="fr-FR" sz="2800" b="1" dirty="0" smtClean="0">
                <a:solidFill>
                  <a:schemeClr val="accent3">
                    <a:lumMod val="75000"/>
                  </a:schemeClr>
                </a:solidFill>
              </a:rPr>
              <a:t>nouvelles technologies</a:t>
            </a:r>
            <a:r>
              <a:rPr lang="fr-FR" sz="2800" dirty="0" smtClean="0">
                <a:solidFill>
                  <a:schemeClr val="accent3">
                    <a:lumMod val="75000"/>
                  </a:schemeClr>
                </a:solidFill>
              </a:rPr>
              <a:t>.</a:t>
            </a:r>
          </a:p>
          <a:p>
            <a:endParaRPr lang="fr-FR" dirty="0">
              <a:solidFill>
                <a:schemeClr val="accent3">
                  <a:lumMod val="75000"/>
                </a:schemeClr>
              </a:solidFill>
            </a:endParaRPr>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3">
                    <a:lumMod val="50000"/>
                  </a:schemeClr>
                </a:solidFill>
              </a:rPr>
              <a:t>LE DEROULEMENT D’UN COURS</a:t>
            </a:r>
            <a:endParaRPr lang="fr-FR" dirty="0">
              <a:solidFill>
                <a:schemeClr val="accent3">
                  <a:lumMod val="50000"/>
                </a:schemeClr>
              </a:solidFill>
            </a:endParaRPr>
          </a:p>
        </p:txBody>
      </p:sp>
      <p:sp>
        <p:nvSpPr>
          <p:cNvPr id="3" name="Espace réservé du contenu 2"/>
          <p:cNvSpPr>
            <a:spLocks noGrp="1"/>
          </p:cNvSpPr>
          <p:nvPr>
            <p:ph sz="quarter" idx="1"/>
          </p:nvPr>
        </p:nvSpPr>
        <p:spPr/>
        <p:txBody>
          <a:bodyPr>
            <a:normAutofit fontScale="92500" lnSpcReduction="10000"/>
          </a:bodyPr>
          <a:lstStyle/>
          <a:p>
            <a:pPr lvl="0">
              <a:buNone/>
            </a:pPr>
            <a:endParaRPr lang="fr-FR" dirty="0" smtClean="0"/>
          </a:p>
          <a:p>
            <a:r>
              <a:rPr lang="fr-FR" sz="2800" dirty="0" smtClean="0">
                <a:solidFill>
                  <a:schemeClr val="accent3">
                    <a:lumMod val="50000"/>
                  </a:schemeClr>
                </a:solidFill>
              </a:rPr>
              <a:t>Création d’une atmosphère</a:t>
            </a:r>
          </a:p>
          <a:p>
            <a:pPr lvl="0">
              <a:buNone/>
            </a:pPr>
            <a:endParaRPr lang="fr-FR" sz="2800" dirty="0" smtClean="0">
              <a:solidFill>
                <a:schemeClr val="accent3">
                  <a:lumMod val="50000"/>
                </a:schemeClr>
              </a:solidFill>
            </a:endParaRPr>
          </a:p>
          <a:p>
            <a:r>
              <a:rPr lang="fr-FR" sz="2800" dirty="0" smtClean="0">
                <a:solidFill>
                  <a:schemeClr val="accent3">
                    <a:lumMod val="50000"/>
                  </a:schemeClr>
                </a:solidFill>
              </a:rPr>
              <a:t>Recherches sur le vocabulaire en groupe:</a:t>
            </a:r>
          </a:p>
          <a:p>
            <a:pPr lvl="0">
              <a:buNone/>
            </a:pPr>
            <a:endParaRPr lang="fr-FR" dirty="0" smtClean="0">
              <a:solidFill>
                <a:schemeClr val="accent3">
                  <a:lumMod val="50000"/>
                </a:schemeClr>
              </a:solidFill>
            </a:endParaRPr>
          </a:p>
          <a:p>
            <a:pPr lvl="0">
              <a:buNone/>
            </a:pPr>
            <a:r>
              <a:rPr lang="fr-FR" dirty="0" smtClean="0">
                <a:solidFill>
                  <a:schemeClr val="accent3">
                    <a:lumMod val="75000"/>
                  </a:schemeClr>
                </a:solidFill>
              </a:rPr>
              <a:t>Ex: 	D’où vient le mot « parfum » ?  </a:t>
            </a:r>
          </a:p>
          <a:p>
            <a:pPr lvl="0">
              <a:buNone/>
            </a:pPr>
            <a:r>
              <a:rPr lang="fr-FR" dirty="0" smtClean="0">
                <a:solidFill>
                  <a:schemeClr val="accent3">
                    <a:lumMod val="75000"/>
                  </a:schemeClr>
                </a:solidFill>
              </a:rPr>
              <a:t>		Cherchez la définition des mots suivants : Odeur Senteur Parfum Fragrance Arôme …</a:t>
            </a:r>
          </a:p>
          <a:p>
            <a:pPr lvl="0">
              <a:buNone/>
            </a:pPr>
            <a:r>
              <a:rPr lang="fr-FR" dirty="0" smtClean="0">
                <a:solidFill>
                  <a:schemeClr val="accent3">
                    <a:lumMod val="75000"/>
                  </a:schemeClr>
                </a:solidFill>
              </a:rPr>
              <a:t>		Les expressions autour du nez</a:t>
            </a:r>
          </a:p>
          <a:p>
            <a:pPr lvl="0">
              <a:buNone/>
            </a:pPr>
            <a:endParaRPr lang="fr-FR" dirty="0" smtClean="0">
              <a:solidFill>
                <a:schemeClr val="accent3">
                  <a:lumMod val="75000"/>
                </a:schemeClr>
              </a:solidFill>
            </a:endParaRPr>
          </a:p>
          <a:p>
            <a:pPr lvl="0">
              <a:buNone/>
            </a:pPr>
            <a:r>
              <a:rPr lang="fr-FR" dirty="0" smtClean="0">
                <a:solidFill>
                  <a:schemeClr val="accent3">
                    <a:lumMod val="50000"/>
                  </a:schemeClr>
                </a:solidFill>
              </a:rPr>
              <a:t>Recherches dans le dictionnaire ou sur tablettes numériques.</a:t>
            </a:r>
          </a:p>
          <a:p>
            <a:endParaRPr lang="fr-FR" dirty="0"/>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3">
                    <a:lumMod val="50000"/>
                  </a:schemeClr>
                </a:solidFill>
              </a:rPr>
              <a:t>Des odeurs</a:t>
            </a:r>
            <a:endParaRPr lang="fr-FR" dirty="0">
              <a:solidFill>
                <a:schemeClr val="accent3">
                  <a:lumMod val="50000"/>
                </a:schemeClr>
              </a:solidFill>
            </a:endParaRPr>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pic>
        <p:nvPicPr>
          <p:cNvPr id="1026" name="Picture 2"/>
          <p:cNvPicPr>
            <a:picLocks noGrp="1" noChangeAspect="1" noChangeArrowheads="1"/>
          </p:cNvPicPr>
          <p:nvPr>
            <p:ph sz="quarter" idx="1"/>
          </p:nvPr>
        </p:nvPicPr>
        <p:blipFill>
          <a:blip r:embed="rId3" cstate="print"/>
          <a:srcRect/>
          <a:stretch>
            <a:fillRect/>
          </a:stretch>
        </p:blipFill>
        <p:spPr bwMode="auto">
          <a:xfrm>
            <a:off x="683568" y="2780928"/>
            <a:ext cx="5756945" cy="3744416"/>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4788024" y="188640"/>
            <a:ext cx="3248025" cy="21907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Lecture et écriture</a:t>
            </a:r>
            <a:endParaRPr lang="fr-FR" dirty="0"/>
          </a:p>
        </p:txBody>
      </p:sp>
      <p:sp>
        <p:nvSpPr>
          <p:cNvPr id="3" name="Espace réservé du contenu 2"/>
          <p:cNvSpPr>
            <a:spLocks noGrp="1"/>
          </p:cNvSpPr>
          <p:nvPr>
            <p:ph sz="quarter" idx="1"/>
          </p:nvPr>
        </p:nvSpPr>
        <p:spPr/>
        <p:txBody>
          <a:bodyPr>
            <a:normAutofit/>
          </a:bodyPr>
          <a:lstStyle/>
          <a:p>
            <a:r>
              <a:rPr lang="fr-FR" dirty="0" smtClean="0"/>
              <a:t>Lecture de </a:t>
            </a:r>
            <a:r>
              <a:rPr lang="fr-FR" u="sng" dirty="0" smtClean="0"/>
              <a:t>Parfum exotique</a:t>
            </a:r>
            <a:r>
              <a:rPr lang="fr-FR" dirty="0" smtClean="0"/>
              <a:t>  de Baudelaire pour enclencher un processus d’écriture  à partir des émotions ressenties lors de cette expérience et des associations (travail sur la dénotation et la connotation). </a:t>
            </a:r>
          </a:p>
          <a:p>
            <a:r>
              <a:rPr lang="fr-FR" dirty="0" smtClean="0"/>
              <a:t>« Choisissez une des odeurs senties et servez-vous des associations qu’elle vous évoque pour poursuivre l’écriture de ce texte :     </a:t>
            </a:r>
          </a:p>
          <a:p>
            <a:r>
              <a:rPr lang="fr-FR" dirty="0" smtClean="0"/>
              <a:t> N’hésitez pas à utiliser tout le vocabulaire du nez, du parfum… et à faire des jeux de mots.</a:t>
            </a:r>
          </a:p>
          <a:p>
            <a:r>
              <a:rPr lang="fr-FR" dirty="0" smtClean="0"/>
              <a:t>« Quand, les deux yeux fermés, en un soir chaud d'automne, je respire l'odeur de ……………….. » »</a:t>
            </a:r>
          </a:p>
          <a:p>
            <a:endParaRPr lang="fr-FR" dirty="0"/>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accent3">
                    <a:lumMod val="75000"/>
                  </a:schemeClr>
                </a:solidFill>
              </a:rPr>
              <a:t>Une évaluation par compétences</a:t>
            </a:r>
            <a:endParaRPr lang="fr-FR" dirty="0">
              <a:solidFill>
                <a:schemeClr val="accent3">
                  <a:lumMod val="75000"/>
                </a:schemeClr>
              </a:solidFill>
            </a:endParaRPr>
          </a:p>
        </p:txBody>
      </p:sp>
      <p:sp>
        <p:nvSpPr>
          <p:cNvPr id="3" name="Espace réservé du contenu 2"/>
          <p:cNvSpPr>
            <a:spLocks noGrp="1"/>
          </p:cNvSpPr>
          <p:nvPr>
            <p:ph sz="quarter" idx="1"/>
          </p:nvPr>
        </p:nvSpPr>
        <p:spPr/>
        <p:txBody>
          <a:bodyPr/>
          <a:lstStyle/>
          <a:p>
            <a:endParaRPr lang="fr-FR" b="1" dirty="0" smtClean="0"/>
          </a:p>
          <a:p>
            <a:r>
              <a:rPr lang="fr-FR" b="1" dirty="0" smtClean="0">
                <a:solidFill>
                  <a:schemeClr val="accent3">
                    <a:lumMod val="75000"/>
                  </a:schemeClr>
                </a:solidFill>
              </a:rPr>
              <a:t>Rédiger un texte bref, cohérent et ponctué.</a:t>
            </a:r>
            <a:endParaRPr lang="fr-FR" dirty="0" smtClean="0">
              <a:solidFill>
                <a:schemeClr val="accent3">
                  <a:lumMod val="75000"/>
                </a:schemeClr>
              </a:solidFill>
            </a:endParaRPr>
          </a:p>
          <a:p>
            <a:r>
              <a:rPr lang="fr-FR" b="1" dirty="0" smtClean="0">
                <a:solidFill>
                  <a:schemeClr val="accent3">
                    <a:lumMod val="75000"/>
                  </a:schemeClr>
                </a:solidFill>
              </a:rPr>
              <a:t>S’engager dans un projet individuel.</a:t>
            </a:r>
            <a:endParaRPr lang="fr-FR" dirty="0">
              <a:solidFill>
                <a:schemeClr val="accent3">
                  <a:lumMod val="75000"/>
                </a:schemeClr>
              </a:solidFill>
            </a:endParaRPr>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
        <p:nvSpPr>
          <p:cNvPr id="5" name="Rectangle 4"/>
          <p:cNvSpPr/>
          <p:nvPr/>
        </p:nvSpPr>
        <p:spPr>
          <a:xfrm>
            <a:off x="611560" y="4365104"/>
            <a:ext cx="6624736" cy="923330"/>
          </a:xfrm>
          <a:prstGeom prst="rect">
            <a:avLst/>
          </a:prstGeom>
        </p:spPr>
        <p:txBody>
          <a:bodyPr wrap="square">
            <a:spAutoFit/>
          </a:bodyPr>
          <a:lstStyle/>
          <a:p>
            <a:pPr algn="ctr"/>
            <a:r>
              <a:rPr lang="fr-FR" b="1" dirty="0" smtClean="0">
                <a:solidFill>
                  <a:schemeClr val="accent3">
                    <a:lumMod val="75000"/>
                  </a:schemeClr>
                </a:solidFill>
              </a:rPr>
              <a:t>Les </a:t>
            </a:r>
            <a:r>
              <a:rPr lang="fr-FR" b="1" dirty="0">
                <a:solidFill>
                  <a:schemeClr val="accent3">
                    <a:lumMod val="75000"/>
                  </a:schemeClr>
                </a:solidFill>
              </a:rPr>
              <a:t>écrits </a:t>
            </a:r>
            <a:r>
              <a:rPr lang="fr-FR" b="1" dirty="0" smtClean="0">
                <a:solidFill>
                  <a:schemeClr val="accent3">
                    <a:lumMod val="75000"/>
                  </a:schemeClr>
                </a:solidFill>
              </a:rPr>
              <a:t>des élèves doivent </a:t>
            </a:r>
            <a:r>
              <a:rPr lang="fr-FR" b="1" dirty="0">
                <a:solidFill>
                  <a:schemeClr val="accent3">
                    <a:lumMod val="75000"/>
                  </a:schemeClr>
                </a:solidFill>
              </a:rPr>
              <a:t>être valorisés non pas en tant que fin mais compris en tant que processus indépendant de toute note chiffrée.</a:t>
            </a:r>
            <a:endParaRPr lang="fr-FR" dirty="0">
              <a:solidFill>
                <a:schemeClr val="accent3">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D’autres exemples en lien Avec l’HISTOIRE DES ARTS</a:t>
            </a:r>
            <a:endParaRPr lang="fr-FR" dirty="0"/>
          </a:p>
        </p:txBody>
      </p:sp>
      <p:sp>
        <p:nvSpPr>
          <p:cNvPr id="3" name="Espace réservé du contenu 2"/>
          <p:cNvSpPr>
            <a:spLocks noGrp="1"/>
          </p:cNvSpPr>
          <p:nvPr>
            <p:ph sz="quarter" idx="1"/>
          </p:nvPr>
        </p:nvSpPr>
        <p:spPr/>
        <p:txBody>
          <a:bodyPr>
            <a:noAutofit/>
          </a:bodyPr>
          <a:lstStyle/>
          <a:p>
            <a:r>
              <a:rPr lang="fr-FR" sz="1600" dirty="0" smtClean="0"/>
              <a:t>Voici quelques exemples succincts qui sont exploitables dans le cadre de </a:t>
            </a:r>
            <a:r>
              <a:rPr lang="fr-FR" sz="1600" b="1" dirty="0" smtClean="0"/>
              <a:t>l’enseignement de l’Histoire des Arts</a:t>
            </a:r>
            <a:r>
              <a:rPr lang="fr-FR" sz="1600" dirty="0" smtClean="0"/>
              <a:t> et peuvent être </a:t>
            </a:r>
            <a:r>
              <a:rPr lang="fr-FR" sz="1600" b="1" dirty="0" smtClean="0"/>
              <a:t>interdisciplinaires</a:t>
            </a:r>
            <a:r>
              <a:rPr lang="fr-FR" sz="1600" dirty="0" smtClean="0"/>
              <a:t>.</a:t>
            </a:r>
            <a:br>
              <a:rPr lang="fr-FR" sz="1600" dirty="0" smtClean="0"/>
            </a:br>
            <a:r>
              <a:rPr lang="fr-FR" sz="1600" dirty="0" smtClean="0"/>
              <a:t/>
            </a:r>
            <a:br>
              <a:rPr lang="fr-FR" sz="1600" dirty="0" smtClean="0"/>
            </a:br>
            <a:r>
              <a:rPr lang="fr-FR" sz="1600" b="1" u="sng" dirty="0" smtClean="0"/>
              <a:t>La vue</a:t>
            </a:r>
            <a:r>
              <a:rPr lang="fr-FR" sz="1600" b="1" dirty="0" smtClean="0"/>
              <a:t>:</a:t>
            </a:r>
            <a:r>
              <a:rPr lang="fr-FR" sz="1600" dirty="0" smtClean="0"/>
              <a:t> de la même façon, en partant d’un tableau, d’une statue, d’un monument, d’une photographie…, on peut solliciter l’élève pour qu’il nous livre sa version, son interprétation de cette œuvre. On peut aussi maltraiter leurs sens, par exemple en les privant de la vue et ainsi les pousser à utiliser d’autres sens différemment, expérimenter d’autres sensations pour créer un acte d’écrire différent Il existe par exemple au Futuroscope un parcours « les yeux grands fermés ». </a:t>
            </a:r>
            <a:br>
              <a:rPr lang="fr-FR" sz="1600" dirty="0" smtClean="0"/>
            </a:br>
            <a:r>
              <a:rPr lang="fr-FR" sz="1600" b="1" u="sng" dirty="0" smtClean="0"/>
              <a:t>Le toucher</a:t>
            </a:r>
            <a:r>
              <a:rPr lang="fr-FR" sz="1600" b="1" dirty="0" smtClean="0"/>
              <a:t>:</a:t>
            </a:r>
            <a:r>
              <a:rPr lang="fr-FR" sz="1600" dirty="0" smtClean="0"/>
              <a:t> à partir d’expériences tactiles différentes (tissus agréables, matières rugueuses, molles, froides, gluantes…), l’élève rend compte de ses sensations, s’en sert comme d’un embrayeur d’écriture et témoigne de son expérience face à ces sensations aussi bien agréables que désagréables.</a:t>
            </a:r>
          </a:p>
          <a:p>
            <a:r>
              <a:rPr lang="fr-FR" sz="1600" b="1" u="sng" dirty="0" smtClean="0"/>
              <a:t>Le goût</a:t>
            </a:r>
            <a:r>
              <a:rPr lang="fr-FR" sz="1600" b="1" dirty="0" smtClean="0"/>
              <a:t>:</a:t>
            </a:r>
            <a:r>
              <a:rPr lang="fr-FR" sz="1600" dirty="0" smtClean="0"/>
              <a:t> à partir de dégustations proposées en partenariat par les élèves souhaitant se diriger dans la restauration (lien avec le travail d'orientation)  et par l’infirmière scolaire, on peut faire découvrir de nouvelles sensations (découverte de produits, de saveurs inconnus) ou faire ressortir des émotions plus anciennes (travail sur l’autobiographie, travail sur la madeleine de Proust…)</a:t>
            </a:r>
            <a:endParaRPr lang="fr-FR" sz="1600" dirty="0"/>
          </a:p>
        </p:txBody>
      </p:sp>
      <p:sp>
        <p:nvSpPr>
          <p:cNvPr id="4" name="Espace réservé du pied de page 3"/>
          <p:cNvSpPr>
            <a:spLocks noGrp="1"/>
          </p:cNvSpPr>
          <p:nvPr>
            <p:ph type="ftr" sz="quarter" idx="16"/>
          </p:nvPr>
        </p:nvSpPr>
        <p:spPr/>
        <p:txBody>
          <a:bodyPr/>
          <a:lstStyle/>
          <a:p>
            <a:r>
              <a:rPr lang="fr-FR" smtClean="0"/>
              <a:t>Mme Mourgue et Mme Ziezio, professeures de Lettres Classiques.</a:t>
            </a:r>
            <a:endParaRPr lang="fr-F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43</TotalTime>
  <Words>301</Words>
  <Application>Microsoft Office PowerPoint</Application>
  <PresentationFormat>Affichage à l'écran (4:3)</PresentationFormat>
  <Paragraphs>56</Paragraphs>
  <Slides>8</Slides>
  <Notes>8</Notes>
  <HiddenSlides>0</HiddenSlides>
  <MMClips>0</MMClips>
  <ScaleCrop>false</ScaleCrop>
  <HeadingPairs>
    <vt:vector size="4" baseType="variant">
      <vt:variant>
        <vt:lpstr>Thème</vt:lpstr>
      </vt:variant>
      <vt:variant>
        <vt:i4>1</vt:i4>
      </vt:variant>
      <vt:variant>
        <vt:lpstr>Titres des diapositives</vt:lpstr>
      </vt:variant>
      <vt:variant>
        <vt:i4>8</vt:i4>
      </vt:variant>
    </vt:vector>
  </HeadingPairs>
  <TitlesOfParts>
    <vt:vector size="9" baseType="lpstr">
      <vt:lpstr>Oriel</vt:lpstr>
      <vt:lpstr> "L'écriture des sens  ou  comment donner du sens à l'écriture." </vt:lpstr>
      <vt:lpstr>            Une proposition de mise en œuvre et son évaluation : le parfum </vt:lpstr>
      <vt:lpstr>Une posture particulière</vt:lpstr>
      <vt:lpstr>LE DEROULEMENT D’UN COURS</vt:lpstr>
      <vt:lpstr>Des odeurs</vt:lpstr>
      <vt:lpstr>Lecture et écriture</vt:lpstr>
      <vt:lpstr>Une évaluation par compétences</vt:lpstr>
      <vt:lpstr>D’autres exemples en lien Avec l’HISTOIRE DES ARTS</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"L'écriture des sens  ou  comment donner du sens à l'écriture."</dc:title>
  <dc:creator>Anne-Catherine</dc:creator>
  <cp:lastModifiedBy>Anne-Catherine</cp:lastModifiedBy>
  <cp:revision>7</cp:revision>
  <dcterms:created xsi:type="dcterms:W3CDTF">2013-11-08T10:31:20Z</dcterms:created>
  <dcterms:modified xsi:type="dcterms:W3CDTF">2013-11-08T11:34:19Z</dcterms:modified>
</cp:coreProperties>
</file>