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5"/>
  </p:notesMasterIdLst>
  <p:sldIdLst>
    <p:sldId id="256" r:id="rId2"/>
    <p:sldId id="259" r:id="rId3"/>
    <p:sldId id="261" r:id="rId4"/>
    <p:sldId id="258" r:id="rId5"/>
    <p:sldId id="262" r:id="rId6"/>
    <p:sldId id="266" r:id="rId7"/>
    <p:sldId id="265" r:id="rId8"/>
    <p:sldId id="267" r:id="rId9"/>
    <p:sldId id="268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9" r:id="rId18"/>
    <p:sldId id="278" r:id="rId19"/>
    <p:sldId id="280" r:id="rId20"/>
    <p:sldId id="281" r:id="rId21"/>
    <p:sldId id="282" r:id="rId22"/>
    <p:sldId id="283" r:id="rId23"/>
    <p:sldId id="284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165" autoAdjust="0"/>
  </p:normalViewPr>
  <p:slideViewPr>
    <p:cSldViewPr>
      <p:cViewPr>
        <p:scale>
          <a:sx n="100" d="100"/>
          <a:sy n="10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7715205924291116E-2"/>
          <c:y val="8.3785964179124484E-2"/>
          <c:w val="0.65084294180407698"/>
          <c:h val="0.79695134828309422"/>
        </c:manualLayout>
      </c:layout>
      <c:pie3D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Colonne8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explosion val="12"/>
          <c:dPt>
            <c:idx val="0"/>
            <c:bubble3D val="0"/>
            <c:spPr>
              <a:solidFill>
                <a:schemeClr val="accent2"/>
              </a:solidFill>
            </c:spPr>
          </c:dPt>
          <c:dPt>
            <c:idx val="1"/>
            <c:bubble3D val="0"/>
            <c:spPr>
              <a:solidFill>
                <a:srgbClr val="00B0F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spPr>
              <a:solidFill>
                <a:srgbClr val="00B0F0"/>
              </a:solidFill>
            </c:spPr>
          </c:dPt>
          <c:dPt>
            <c:idx val="4"/>
            <c:bubble3D val="0"/>
            <c:spPr>
              <a:solidFill>
                <a:srgbClr val="00B0F0"/>
              </a:solidFill>
            </c:spPr>
          </c:dPt>
          <c:dPt>
            <c:idx val="5"/>
            <c:bubble3D val="0"/>
            <c:spPr>
              <a:solidFill>
                <a:srgbClr val="92D050"/>
              </a:solidFill>
            </c:spPr>
          </c:dPt>
          <c:dLbls>
            <c:dLbl>
              <c:idx val="6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Feuil1!$A$2:$A$12</c:f>
              <c:strCache>
                <c:ptCount val="5"/>
                <c:pt idx="0">
                  <c:v>2ème année   69</c:v>
                </c:pt>
                <c:pt idx="1">
                  <c:v>3ème année 242</c:v>
                </c:pt>
                <c:pt idx="2">
                  <c:v>4ème année 240</c:v>
                </c:pt>
                <c:pt idx="3">
                  <c:v>5ème année 242</c:v>
                </c:pt>
                <c:pt idx="4">
                  <c:v>6ème année 245</c:v>
                </c:pt>
              </c:strCache>
            </c:strRef>
          </c:cat>
          <c:val>
            <c:numRef>
              <c:f>Feuil1!$B$2:$B$12</c:f>
              <c:numCache>
                <c:formatCode>General</c:formatCode>
                <c:ptCount val="11"/>
                <c:pt idx="0">
                  <c:v>69</c:v>
                </c:pt>
                <c:pt idx="1">
                  <c:v>242</c:v>
                </c:pt>
                <c:pt idx="2">
                  <c:v>240</c:v>
                </c:pt>
                <c:pt idx="3">
                  <c:v>242</c:v>
                </c:pt>
                <c:pt idx="4">
                  <c:v>245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Colonne1</c:v>
                </c:pt>
              </c:strCache>
            </c:strRef>
          </c:tx>
          <c:explosion val="25"/>
          <c:cat>
            <c:strRef>
              <c:f>Feuil1!$A$2:$A$12</c:f>
              <c:strCache>
                <c:ptCount val="5"/>
                <c:pt idx="0">
                  <c:v>2ème année   69</c:v>
                </c:pt>
                <c:pt idx="1">
                  <c:v>3ème année 242</c:v>
                </c:pt>
                <c:pt idx="2">
                  <c:v>4ème année 240</c:v>
                </c:pt>
                <c:pt idx="3">
                  <c:v>5ème année 242</c:v>
                </c:pt>
                <c:pt idx="4">
                  <c:v>6ème année 245</c:v>
                </c:pt>
              </c:strCache>
            </c:strRef>
          </c:cat>
          <c:val>
            <c:numRef>
              <c:f>Feuil1!$C$2:$C$12</c:f>
              <c:numCache>
                <c:formatCode>General</c:formatCode>
                <c:ptCount val="11"/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Colonne2</c:v>
                </c:pt>
              </c:strCache>
            </c:strRef>
          </c:tx>
          <c:explosion val="25"/>
          <c:cat>
            <c:strRef>
              <c:f>Feuil1!$A$2:$A$12</c:f>
              <c:strCache>
                <c:ptCount val="5"/>
                <c:pt idx="0">
                  <c:v>2ème année   69</c:v>
                </c:pt>
                <c:pt idx="1">
                  <c:v>3ème année 242</c:v>
                </c:pt>
                <c:pt idx="2">
                  <c:v>4ème année 240</c:v>
                </c:pt>
                <c:pt idx="3">
                  <c:v>5ème année 242</c:v>
                </c:pt>
                <c:pt idx="4">
                  <c:v>6ème année 245</c:v>
                </c:pt>
              </c:strCache>
            </c:strRef>
          </c:cat>
          <c:val>
            <c:numRef>
              <c:f>Feuil1!$D$2:$D$12</c:f>
              <c:numCache>
                <c:formatCode>General</c:formatCode>
                <c:ptCount val="11"/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Colonne3</c:v>
                </c:pt>
              </c:strCache>
            </c:strRef>
          </c:tx>
          <c:explosion val="25"/>
          <c:cat>
            <c:strRef>
              <c:f>Feuil1!$A$2:$A$12</c:f>
              <c:strCache>
                <c:ptCount val="5"/>
                <c:pt idx="0">
                  <c:v>2ème année   69</c:v>
                </c:pt>
                <c:pt idx="1">
                  <c:v>3ème année 242</c:v>
                </c:pt>
                <c:pt idx="2">
                  <c:v>4ème année 240</c:v>
                </c:pt>
                <c:pt idx="3">
                  <c:v>5ème année 242</c:v>
                </c:pt>
                <c:pt idx="4">
                  <c:v>6ème année 245</c:v>
                </c:pt>
              </c:strCache>
            </c:strRef>
          </c:cat>
          <c:val>
            <c:numRef>
              <c:f>Feuil1!$E$2:$E$12</c:f>
              <c:numCache>
                <c:formatCode>General</c:formatCode>
                <c:ptCount val="11"/>
              </c:numCache>
            </c:numRef>
          </c:val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Colonne4</c:v>
                </c:pt>
              </c:strCache>
            </c:strRef>
          </c:tx>
          <c:explosion val="25"/>
          <c:cat>
            <c:strRef>
              <c:f>Feuil1!$A$2:$A$12</c:f>
              <c:strCache>
                <c:ptCount val="5"/>
                <c:pt idx="0">
                  <c:v>2ème année   69</c:v>
                </c:pt>
                <c:pt idx="1">
                  <c:v>3ème année 242</c:v>
                </c:pt>
                <c:pt idx="2">
                  <c:v>4ème année 240</c:v>
                </c:pt>
                <c:pt idx="3">
                  <c:v>5ème année 242</c:v>
                </c:pt>
                <c:pt idx="4">
                  <c:v>6ème année 245</c:v>
                </c:pt>
              </c:strCache>
            </c:strRef>
          </c:cat>
          <c:val>
            <c:numRef>
              <c:f>Feuil1!$F$2:$F$12</c:f>
              <c:numCache>
                <c:formatCode>General</c:formatCode>
                <c:ptCount val="11"/>
              </c:numCache>
            </c:numRef>
          </c:val>
        </c:ser>
        <c:ser>
          <c:idx val="5"/>
          <c:order val="5"/>
          <c:tx>
            <c:strRef>
              <c:f>Feuil1!$G$1</c:f>
              <c:strCache>
                <c:ptCount val="1"/>
                <c:pt idx="0">
                  <c:v>Colonne5</c:v>
                </c:pt>
              </c:strCache>
            </c:strRef>
          </c:tx>
          <c:explosion val="25"/>
          <c:cat>
            <c:strRef>
              <c:f>Feuil1!$A$2:$A$12</c:f>
              <c:strCache>
                <c:ptCount val="5"/>
                <c:pt idx="0">
                  <c:v>2ème année   69</c:v>
                </c:pt>
                <c:pt idx="1">
                  <c:v>3ème année 242</c:v>
                </c:pt>
                <c:pt idx="2">
                  <c:v>4ème année 240</c:v>
                </c:pt>
                <c:pt idx="3">
                  <c:v>5ème année 242</c:v>
                </c:pt>
                <c:pt idx="4">
                  <c:v>6ème année 245</c:v>
                </c:pt>
              </c:strCache>
            </c:strRef>
          </c:cat>
          <c:val>
            <c:numRef>
              <c:f>Feuil1!$G$2:$G$12</c:f>
              <c:numCache>
                <c:formatCode>General</c:formatCode>
                <c:ptCount val="11"/>
              </c:numCache>
            </c:numRef>
          </c:val>
        </c:ser>
        <c:ser>
          <c:idx val="6"/>
          <c:order val="6"/>
          <c:tx>
            <c:strRef>
              <c:f>Feuil1!$H$1</c:f>
              <c:strCache>
                <c:ptCount val="1"/>
                <c:pt idx="0">
                  <c:v>Colonne6</c:v>
                </c:pt>
              </c:strCache>
            </c:strRef>
          </c:tx>
          <c:explosion val="25"/>
          <c:cat>
            <c:strRef>
              <c:f>Feuil1!$A$2:$A$12</c:f>
              <c:strCache>
                <c:ptCount val="5"/>
                <c:pt idx="0">
                  <c:v>2ème année   69</c:v>
                </c:pt>
                <c:pt idx="1">
                  <c:v>3ème année 242</c:v>
                </c:pt>
                <c:pt idx="2">
                  <c:v>4ème année 240</c:v>
                </c:pt>
                <c:pt idx="3">
                  <c:v>5ème année 242</c:v>
                </c:pt>
                <c:pt idx="4">
                  <c:v>6ème année 245</c:v>
                </c:pt>
              </c:strCache>
            </c:strRef>
          </c:cat>
          <c:val>
            <c:numRef>
              <c:f>Feuil1!$H$2:$H$12</c:f>
              <c:numCache>
                <c:formatCode>General</c:formatCode>
                <c:ptCount val="11"/>
              </c:numCache>
            </c:numRef>
          </c:val>
        </c:ser>
        <c:ser>
          <c:idx val="7"/>
          <c:order val="7"/>
          <c:tx>
            <c:strRef>
              <c:f>Feuil1!$I$1</c:f>
              <c:strCache>
                <c:ptCount val="1"/>
                <c:pt idx="0">
                  <c:v>Colonne7</c:v>
                </c:pt>
              </c:strCache>
            </c:strRef>
          </c:tx>
          <c:explosion val="25"/>
          <c:cat>
            <c:strRef>
              <c:f>Feuil1!$A$2:$A$12</c:f>
              <c:strCache>
                <c:ptCount val="5"/>
                <c:pt idx="0">
                  <c:v>2ème année   69</c:v>
                </c:pt>
                <c:pt idx="1">
                  <c:v>3ème année 242</c:v>
                </c:pt>
                <c:pt idx="2">
                  <c:v>4ème année 240</c:v>
                </c:pt>
                <c:pt idx="3">
                  <c:v>5ème année 242</c:v>
                </c:pt>
                <c:pt idx="4">
                  <c:v>6ème année 245</c:v>
                </c:pt>
              </c:strCache>
            </c:strRef>
          </c:cat>
          <c:val>
            <c:numRef>
              <c:f>Feuil1!$I$2:$I$12</c:f>
              <c:numCache>
                <c:formatCode>General</c:formatCode>
                <c:ptCount val="11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6"/>
        <c:delete val="1"/>
      </c:legendEntry>
      <c:legendEntry>
        <c:idx val="7"/>
        <c:delete val="1"/>
      </c:legendEntry>
      <c:legendEntry>
        <c:idx val="8"/>
        <c:delete val="1"/>
      </c:legendEntry>
      <c:legendEntry>
        <c:idx val="9"/>
        <c:delete val="1"/>
      </c:legendEntry>
      <c:legendEntry>
        <c:idx val="10"/>
        <c:delete val="1"/>
      </c:legendEntry>
      <c:layout>
        <c:manualLayout>
          <c:xMode val="edge"/>
          <c:yMode val="edge"/>
          <c:x val="0.78627335365265916"/>
          <c:y val="0.10052287662033649"/>
          <c:w val="0.20359578944569456"/>
          <c:h val="0.6783333873398937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0"/>
                  <c:y val="-8.15964637249106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4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Feuil1!$B$2:$B$14</c:f>
              <c:numCache>
                <c:formatCode>General</c:formatCode>
                <c:ptCount val="13"/>
                <c:pt idx="2">
                  <c:v>1036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Colonne1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2.635498951701758E-2"/>
                  <c:y val="-9.93351047485175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4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Feuil1!$C$2:$C$14</c:f>
              <c:numCache>
                <c:formatCode>General</c:formatCode>
                <c:ptCount val="13"/>
                <c:pt idx="1">
                  <c:v>1038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Colonne2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6.5887473792543951E-3"/>
                  <c:y val="-0.166740599785687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4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Feuil1!$D$2:$D$14</c:f>
              <c:numCache>
                <c:formatCode>General</c:formatCode>
                <c:ptCount val="13"/>
                <c:pt idx="0">
                  <c:v>1482</c:v>
                </c:pt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colonne 3</c:v>
                </c:pt>
              </c:strCache>
            </c:strRef>
          </c:tx>
          <c:invertIfNegative val="0"/>
          <c:dLbls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1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Feuil1!$E$2:$E$14</c:f>
              <c:numCache>
                <c:formatCode>General</c:formatCode>
                <c:ptCount val="13"/>
                <c:pt idx="3">
                  <c:v>639</c:v>
                </c:pt>
              </c:numCache>
            </c:numRef>
          </c:val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colonne 4</c:v>
                </c:pt>
              </c:strCache>
            </c:strRef>
          </c:tx>
          <c:invertIfNegative val="0"/>
          <c:dLbls>
            <c:dLbl>
              <c:idx val="4"/>
              <c:spPr>
                <a:solidFill>
                  <a:srgbClr val="FFFF00"/>
                </a:solidFill>
              </c:spPr>
              <c:txPr>
                <a:bodyPr/>
                <a:lstStyle/>
                <a:p>
                  <a:pPr>
                    <a:defRPr sz="1200">
                      <a:solidFill>
                        <a:schemeClr val="tx1"/>
                      </a:solidFill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2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Feuil1!$F$2:$F$14</c:f>
              <c:numCache>
                <c:formatCode>General</c:formatCode>
                <c:ptCount val="13"/>
                <c:pt idx="4">
                  <c:v>621</c:v>
                </c:pt>
                <c:pt idx="5">
                  <c:v>345</c:v>
                </c:pt>
                <c:pt idx="6">
                  <c:v>328</c:v>
                </c:pt>
                <c:pt idx="7">
                  <c:v>311</c:v>
                </c:pt>
                <c:pt idx="8">
                  <c:v>104</c:v>
                </c:pt>
              </c:numCache>
            </c:numRef>
          </c:val>
        </c:ser>
        <c:ser>
          <c:idx val="5"/>
          <c:order val="5"/>
          <c:tx>
            <c:strRef>
              <c:f>Feuil1!$G$1</c:f>
              <c:strCache>
                <c:ptCount val="1"/>
                <c:pt idx="0">
                  <c:v>colonne 5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Feuil1!$G$2:$G$14</c:f>
              <c:numCache>
                <c:formatCode>General</c:formatCode>
                <c:ptCount val="13"/>
              </c:numCache>
            </c:numRef>
          </c:val>
        </c:ser>
        <c:ser>
          <c:idx val="6"/>
          <c:order val="6"/>
          <c:tx>
            <c:strRef>
              <c:f>Feuil1!$L$21</c:f>
              <c:strCache>
                <c:ptCount val="1"/>
                <c:pt idx="0">
                  <c:v>Colonne3</c:v>
                </c:pt>
              </c:strCache>
            </c:strRef>
          </c:tx>
          <c:invertIfNegative val="0"/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Feuil1!$H$2:$H$14</c:f>
              <c:numCache>
                <c:formatCode>General</c:formatCode>
                <c:ptCount val="13"/>
              </c:numCache>
            </c:numRef>
          </c:val>
        </c:ser>
        <c:ser>
          <c:idx val="7"/>
          <c:order val="7"/>
          <c:tx>
            <c:strRef>
              <c:f>Feuil1!$M$21</c:f>
              <c:strCache>
                <c:ptCount val="1"/>
                <c:pt idx="0">
                  <c:v>Colonne4</c:v>
                </c:pt>
              </c:strCache>
            </c:strRef>
          </c:tx>
          <c:invertIfNegative val="0"/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Feuil1!$I$2:$I$14</c:f>
              <c:numCache>
                <c:formatCode>General</c:formatCode>
                <c:ptCount val="13"/>
              </c:numCache>
            </c:numRef>
          </c:val>
        </c:ser>
        <c:ser>
          <c:idx val="9"/>
          <c:order val="8"/>
          <c:tx>
            <c:strRef>
              <c:f>Feuil1!$O$21</c:f>
              <c:strCache>
                <c:ptCount val="1"/>
                <c:pt idx="0">
                  <c:v>Colonne6</c:v>
                </c:pt>
              </c:strCache>
            </c:strRef>
          </c:tx>
          <c:invertIfNegative val="0"/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Feuil1!$K$2:$K$14</c:f>
              <c:numCache>
                <c:formatCode>General</c:formatCode>
                <c:ptCount val="13"/>
              </c:numCache>
            </c:numRef>
          </c:val>
        </c:ser>
        <c:ser>
          <c:idx val="10"/>
          <c:order val="9"/>
          <c:tx>
            <c:strRef>
              <c:f>Feuil1!$P$21</c:f>
              <c:strCache>
                <c:ptCount val="1"/>
                <c:pt idx="0">
                  <c:v>Colonne7</c:v>
                </c:pt>
              </c:strCache>
            </c:strRef>
          </c:tx>
          <c:invertIfNegative val="0"/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Feuil1!$L$2:$L$14</c:f>
              <c:numCache>
                <c:formatCode>General</c:formatCode>
                <c:ptCount val="13"/>
              </c:numCache>
            </c:numRef>
          </c:val>
        </c:ser>
        <c:ser>
          <c:idx val="11"/>
          <c:order val="10"/>
          <c:tx>
            <c:strRef>
              <c:f>Feuil1!$Q$21</c:f>
              <c:strCache>
                <c:ptCount val="1"/>
                <c:pt idx="0">
                  <c:v>Colonne9</c:v>
                </c:pt>
              </c:strCache>
            </c:strRef>
          </c:tx>
          <c:invertIfNegative val="0"/>
          <c:cat>
            <c:strRef>
              <c:f>Feuil1!$A$2:$A$14</c:f>
              <c:strCache>
                <c:ptCount val="9"/>
                <c:pt idx="0">
                  <c:v>Arabe</c:v>
                </c:pt>
                <c:pt idx="1">
                  <c:v>Français</c:v>
                </c:pt>
                <c:pt idx="2">
                  <c:v>Maths</c:v>
                </c:pt>
                <c:pt idx="3">
                  <c:v>Etudes Islamiques</c:v>
                </c:pt>
                <c:pt idx="4">
                  <c:v>Amazigh</c:v>
                </c:pt>
                <c:pt idx="5">
                  <c:v>Etudes  artistiques</c:v>
                </c:pt>
                <c:pt idx="6">
                  <c:v>EPS</c:v>
                </c:pt>
                <c:pt idx="7">
                  <c:v>Sciences</c:v>
                </c:pt>
                <c:pt idx="8">
                  <c:v>Hist.Géo</c:v>
                </c:pt>
              </c:strCache>
            </c:strRef>
          </c:cat>
          <c:val>
            <c:numRef>
              <c:f>Feuil1!$M$2:$M$14</c:f>
              <c:numCache>
                <c:formatCode>General</c:formatCode>
                <c:ptCount val="13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297600"/>
        <c:axId val="22303488"/>
      </c:barChart>
      <c:catAx>
        <c:axId val="22297600"/>
        <c:scaling>
          <c:orientation val="minMax"/>
        </c:scaling>
        <c:delete val="0"/>
        <c:axPos val="b"/>
        <c:majorTickMark val="out"/>
        <c:minorTickMark val="none"/>
        <c:tickLblPos val="nextTo"/>
        <c:crossAx val="22303488"/>
        <c:crosses val="autoZero"/>
        <c:auto val="1"/>
        <c:lblAlgn val="ctr"/>
        <c:lblOffset val="100"/>
        <c:noMultiLvlLbl val="0"/>
      </c:catAx>
      <c:valAx>
        <c:axId val="223034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297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5886001269680878E-2"/>
          <c:y val="4.3290541514470593E-2"/>
          <c:w val="0.68562980492782433"/>
          <c:h val="0.883993908059976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Maths 482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invertIfNegative val="0"/>
          <c:dLbls>
            <c:dLbl>
              <c:idx val="6"/>
              <c:delete val="1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6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Feuil1!$B$2:$B$8</c:f>
              <c:numCache>
                <c:formatCode>General</c:formatCode>
                <c:ptCount val="7"/>
                <c:pt idx="0">
                  <c:v>482</c:v>
                </c:pt>
                <c:pt idx="6">
                  <c:v>0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Arabe  413,2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rgbClr val="FF0000"/>
              </a:solidFill>
            </a:ln>
          </c:spPr>
          <c:invertIfNegative val="0"/>
          <c:dLbls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6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Feuil1!$C$2:$C$8</c:f>
              <c:numCache>
                <c:formatCode>General</c:formatCode>
                <c:ptCount val="7"/>
                <c:pt idx="1">
                  <c:v>413.2</c:v>
                </c:pt>
              </c:numCache>
            </c:numRef>
          </c:val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Français 413,2</c:v>
                </c:pt>
              </c:strCache>
            </c:strRef>
          </c:tx>
          <c:spPr>
            <a:ln>
              <a:solidFill>
                <a:schemeClr val="accent3">
                  <a:lumMod val="40000"/>
                  <a:lumOff val="60000"/>
                </a:schemeClr>
              </a:solidFill>
            </a:ln>
          </c:spPr>
          <c:invertIfNegative val="0"/>
          <c:dLbls>
            <c:dLbl>
              <c:idx val="2"/>
              <c:layout>
                <c:manualLayout>
                  <c:x val="3.3769523005487551E-2"/>
                  <c:y val="-7.095344671731397E-3"/>
                </c:manualLayout>
              </c:layout>
              <c:spPr>
                <a:solidFill>
                  <a:srgbClr val="FFFF00"/>
                </a:solidFill>
              </c:spPr>
              <c:txPr>
                <a:bodyPr/>
                <a:lstStyle/>
                <a:p>
                  <a:pPr>
                    <a:defRPr sz="1600"/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0000"/>
              </a:solidFill>
            </c:spPr>
            <c:txPr>
              <a:bodyPr/>
              <a:lstStyle/>
              <a:p>
                <a:pPr>
                  <a:defRPr sz="16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Feuil1!$D$2:$D$8</c:f>
              <c:numCache>
                <c:formatCode>General</c:formatCode>
                <c:ptCount val="7"/>
                <c:pt idx="2">
                  <c:v>413.2</c:v>
                </c:pt>
              </c:numCache>
            </c:numRef>
          </c:val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 Langue 2, 68,8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4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Feuil1!$E$2:$E$8</c:f>
              <c:numCache>
                <c:formatCode>General</c:formatCode>
                <c:ptCount val="7"/>
                <c:pt idx="3">
                  <c:v>68.8</c:v>
                </c:pt>
              </c:numCache>
            </c:numRef>
          </c:val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Et.A/PC,SVT,EPS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6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Feuil1!$F$2:$F$8</c:f>
              <c:numCache>
                <c:formatCode>General</c:formatCode>
                <c:ptCount val="7"/>
                <c:pt idx="4">
                  <c:v>206.6</c:v>
                </c:pt>
              </c:numCache>
            </c:numRef>
          </c:val>
        </c:ser>
        <c:ser>
          <c:idx val="5"/>
          <c:order val="5"/>
          <c:tx>
            <c:strRef>
              <c:f>Feuil1!$G$1</c:f>
              <c:strCache>
                <c:ptCount val="1"/>
                <c:pt idx="0">
                  <c:v>Technologie 137,6</c:v>
                </c:pt>
              </c:strCache>
            </c:strRef>
          </c:tx>
          <c:invertIfNegative val="0"/>
          <c:dPt>
            <c:idx val="5"/>
            <c:invertIfNegative val="0"/>
            <c:bubble3D val="0"/>
            <c:spPr>
              <a:solidFill>
                <a:srgbClr val="002060"/>
              </a:solidFill>
            </c:spPr>
          </c:dPt>
          <c:dLbls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400"/>
                </a:pPr>
                <a:endParaRPr lang="fr-FR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Feuil1!$G$2:$G$8</c:f>
              <c:numCache>
                <c:formatCode>General</c:formatCode>
                <c:ptCount val="7"/>
                <c:pt idx="5">
                  <c:v>137.6</c:v>
                </c:pt>
              </c:numCache>
            </c:numRef>
          </c:val>
        </c:ser>
        <c:ser>
          <c:idx val="6"/>
          <c:order val="6"/>
          <c:tx>
            <c:strRef>
              <c:f>Feuil1!$H$1</c:f>
              <c:strCache>
                <c:ptCount val="1"/>
                <c:pt idx="0">
                  <c:v>Informatique 103,3 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4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Feuil1!$H$2:$H$8</c:f>
              <c:numCache>
                <c:formatCode>General</c:formatCode>
                <c:ptCount val="7"/>
                <c:pt idx="6">
                  <c:v>103.3</c:v>
                </c:pt>
              </c:numCache>
            </c:numRef>
          </c:val>
        </c:ser>
        <c:ser>
          <c:idx val="7"/>
          <c:order val="7"/>
          <c:tx>
            <c:strRef>
              <c:f>Feuil1!$I$1</c:f>
              <c:strCache>
                <c:ptCount val="1"/>
                <c:pt idx="0">
                  <c:v>Série 8</c:v>
                </c:pt>
              </c:strCache>
            </c:strRef>
          </c:tx>
          <c:invertIfNegative val="0"/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Feuil1!$I$2:$I$8</c:f>
              <c:numCache>
                <c:formatCode>General</c:formatCode>
                <c:ptCount val="7"/>
              </c:numCache>
            </c:numRef>
          </c:val>
        </c:ser>
        <c:ser>
          <c:idx val="8"/>
          <c:order val="8"/>
          <c:tx>
            <c:strRef>
              <c:f>Feuil1!$J$1</c:f>
              <c:strCache>
                <c:ptCount val="1"/>
                <c:pt idx="0">
                  <c:v>Série 9</c:v>
                </c:pt>
              </c:strCache>
            </c:strRef>
          </c:tx>
          <c:invertIfNegative val="0"/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Feuil1!$J$2:$J$8</c:f>
              <c:numCache>
                <c:formatCode>General</c:formatCode>
                <c:ptCount val="7"/>
              </c:numCache>
            </c:numRef>
          </c:val>
        </c:ser>
        <c:ser>
          <c:idx val="9"/>
          <c:order val="9"/>
          <c:tx>
            <c:strRef>
              <c:f>Feuil1!$K$1</c:f>
              <c:strCache>
                <c:ptCount val="1"/>
                <c:pt idx="0">
                  <c:v>Série 10</c:v>
                </c:pt>
              </c:strCache>
            </c:strRef>
          </c:tx>
          <c:invertIfNegative val="0"/>
          <c:cat>
            <c:numRef>
              <c:f>Feuil1!$A$2:$A$8</c:f>
              <c:numCache>
                <c:formatCode>General</c:formatCode>
                <c:ptCount val="7"/>
              </c:numCache>
            </c:numRef>
          </c:cat>
          <c:val>
            <c:numRef>
              <c:f>Feuil1!$K$2:$K$8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2"/>
        <c:overlap val="-26"/>
        <c:axId val="22543744"/>
        <c:axId val="22553728"/>
      </c:barChart>
      <c:catAx>
        <c:axId val="225437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553728"/>
        <c:crosses val="autoZero"/>
        <c:auto val="1"/>
        <c:lblAlgn val="ctr"/>
        <c:lblOffset val="100"/>
        <c:noMultiLvlLbl val="0"/>
      </c:catAx>
      <c:valAx>
        <c:axId val="225537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543744"/>
        <c:crosses val="autoZero"/>
        <c:crossBetween val="between"/>
      </c:valAx>
    </c:plotArea>
    <c:legend>
      <c:legendPos val="r"/>
      <c:legendEntry>
        <c:idx val="7"/>
        <c:delete val="1"/>
      </c:legendEntry>
      <c:legendEntry>
        <c:idx val="8"/>
        <c:delete val="1"/>
      </c:legendEntry>
      <c:legendEntry>
        <c:idx val="9"/>
        <c:delete val="1"/>
      </c:legendEntry>
      <c:layout>
        <c:manualLayout>
          <c:xMode val="edge"/>
          <c:yMode val="edge"/>
          <c:x val="0.79466468126688894"/>
          <c:y val="8.5263136723381011E-2"/>
          <c:w val="0.20533531873311109"/>
          <c:h val="0.83656879188069089"/>
        </c:manualLayout>
      </c:layout>
      <c:overlay val="0"/>
      <c:txPr>
        <a:bodyPr/>
        <a:lstStyle/>
        <a:p>
          <a:pPr>
            <a:defRPr sz="1200"/>
          </a:pPr>
          <a:endParaRPr lang="fr-F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E5539-F435-4B95-B7DC-A077545374AC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115FE3-79F5-4038-930F-A684A08471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369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115FE3-79F5-4038-930F-A684A08471A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781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115FE3-79F5-4038-930F-A684A08471A1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609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3CC3FA82-274C-42E1-8CDF-0D8BC11088F1}" type="datetimeFigureOut">
              <a:rPr lang="fr-FR" smtClean="0"/>
              <a:t>22/10/2014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BFAA03B-3164-40FD-A4FF-64FA8C02B966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http://afef.org/blog/admin/ckfinder/userfiles/images/Affiche-UA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177" y="404664"/>
            <a:ext cx="5795645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91695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1412776"/>
            <a:ext cx="8568952" cy="4248472"/>
          </a:xfrm>
        </p:spPr>
        <p:txBody>
          <a:bodyPr/>
          <a:lstStyle/>
          <a:p>
            <a:pPr marL="0" indent="0" algn="ctr">
              <a:buNone/>
            </a:pPr>
            <a:r>
              <a:rPr lang="fr-FR" sz="3600" dirty="0" smtClean="0"/>
              <a:t/>
            </a:r>
            <a:br>
              <a:rPr lang="fr-FR" sz="3600" dirty="0" smtClean="0"/>
            </a:br>
            <a:r>
              <a:rPr lang="fr-FR" sz="3600" dirty="0"/>
              <a:t/>
            </a:r>
            <a:br>
              <a:rPr lang="fr-FR" sz="3600" dirty="0"/>
            </a:br>
            <a:r>
              <a:rPr lang="fr-FR" sz="3600" dirty="0" smtClean="0"/>
              <a:t>ECRIRE: COMPTETENCES LANGAGIERES ET OPERATIONS COGNITIVES DANS LES DISCIPLINES ( cas du FLE au Maroc)</a:t>
            </a:r>
            <a:br>
              <a:rPr lang="fr-FR" sz="3600" dirty="0" smtClean="0"/>
            </a:b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3268404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L’écriture en classe  </a:t>
            </a: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5536" y="1100628"/>
            <a:ext cx="8280920" cy="3579849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r-FR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enjeux </a:t>
            </a:r>
            <a:r>
              <a:rPr lang="fr-FR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 défis </a:t>
            </a:r>
            <a:r>
              <a:rPr lang="fr-FR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majeurs</a:t>
            </a:r>
          </a:p>
          <a:p>
            <a:pPr marL="0" indent="0"/>
            <a:endParaRPr lang="fr-FR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fr-FR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choix </a:t>
            </a:r>
            <a:r>
              <a:rPr lang="fr-FR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autres à faire </a:t>
            </a:r>
            <a:r>
              <a:rPr lang="fr-FR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 enseignement/apprentissage</a:t>
            </a:r>
          </a:p>
          <a:p>
            <a:pPr marL="0" indent="0"/>
            <a:endParaRPr lang="fr-FR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/>
            <a:r>
              <a:rPr lang="fr-FR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exemples </a:t>
            </a:r>
            <a:r>
              <a:rPr lang="fr-FR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concrets  et d’actions sur terrain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28760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Premier </a:t>
            </a:r>
            <a:r>
              <a:rPr lang="fr-F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axe : écrit : enjeux et défi en </a:t>
            </a:r>
            <a:r>
              <a:rPr lang="fr-FR" sz="24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fle</a:t>
            </a:r>
            <a:r>
              <a:rPr lang="fr-FR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au Maroc ?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FR" dirty="0" smtClean="0"/>
          </a:p>
          <a:p>
            <a:r>
              <a:rPr lang="fr-FR" sz="1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 </a:t>
            </a:r>
            <a:r>
              <a:rPr lang="fr-FR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Maroc, la langue française </a:t>
            </a:r>
            <a:r>
              <a:rPr lang="fr-FR" sz="1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= </a:t>
            </a:r>
            <a:r>
              <a:rPr lang="fr-FR" sz="1800" i="1" u="sng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</a:t>
            </a:r>
            <a:r>
              <a:rPr lang="fr-FR" sz="1800" i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première langue étrangère </a:t>
            </a:r>
            <a:r>
              <a:rPr lang="fr-FR" sz="1800" i="1" u="sng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»</a:t>
            </a:r>
          </a:p>
          <a:p>
            <a:r>
              <a:rPr lang="fr-FR" dirty="0" smtClean="0"/>
              <a:t>Dans  les </a:t>
            </a:r>
            <a:r>
              <a:rPr lang="fr-FR" dirty="0"/>
              <a:t>textes </a:t>
            </a:r>
            <a:r>
              <a:rPr lang="fr-FR" dirty="0" smtClean="0"/>
              <a:t> </a:t>
            </a:r>
            <a:r>
              <a:rPr lang="fr-FR" dirty="0" smtClean="0"/>
              <a:t>mais aussi </a:t>
            </a:r>
            <a:r>
              <a:rPr lang="fr-FR" dirty="0"/>
              <a:t> </a:t>
            </a:r>
            <a:r>
              <a:rPr lang="fr-FR" dirty="0" smtClean="0"/>
              <a:t>en </a:t>
            </a:r>
            <a:r>
              <a:rPr lang="fr-FR" dirty="0"/>
              <a:t>actes,  </a:t>
            </a:r>
            <a:endParaRPr lang="fr-FR" dirty="0" smtClean="0"/>
          </a:p>
          <a:p>
            <a:r>
              <a:rPr lang="fr-FR" dirty="0" smtClean="0"/>
              <a:t>en </a:t>
            </a:r>
            <a:r>
              <a:rPr lang="fr-FR" dirty="0"/>
              <a:t>effet elle est enseignée dès la seconde année du primaire. </a:t>
            </a:r>
            <a:endParaRPr lang="fr-FR" dirty="0" smtClean="0"/>
          </a:p>
          <a:p>
            <a:r>
              <a:rPr lang="fr-FR" dirty="0" smtClean="0"/>
              <a:t>A </a:t>
            </a:r>
            <a:r>
              <a:rPr lang="fr-FR" dirty="0"/>
              <a:t>la fin de ce cycle la masse horaire est de</a:t>
            </a:r>
            <a:r>
              <a:rPr lang="fr-FR" sz="2400" dirty="0"/>
              <a:t> </a:t>
            </a:r>
            <a:r>
              <a:rPr lang="fr-FR" sz="2400" dirty="0" smtClean="0"/>
              <a:t>    </a:t>
            </a:r>
            <a:r>
              <a:rPr lang="fr-FR" sz="2400" dirty="0" smtClean="0">
                <a:solidFill>
                  <a:srgbClr val="FF0000"/>
                </a:solidFill>
              </a:rPr>
              <a:t>1037 </a:t>
            </a:r>
            <a:r>
              <a:rPr lang="fr-FR" sz="2400" dirty="0">
                <a:solidFill>
                  <a:srgbClr val="FF0000"/>
                </a:solidFill>
              </a:rPr>
              <a:t>heures </a:t>
            </a:r>
            <a:r>
              <a:rPr lang="fr-FR" sz="1100" dirty="0" smtClean="0">
                <a:solidFill>
                  <a:srgbClr val="FF0000"/>
                </a:solidFill>
              </a:rPr>
              <a:t>1</a:t>
            </a:r>
          </a:p>
          <a:p>
            <a:endParaRPr lang="fr-FR" dirty="0"/>
          </a:p>
          <a:p>
            <a:endParaRPr lang="fr-FR" dirty="0" smtClean="0"/>
          </a:p>
          <a:p>
            <a:r>
              <a:rPr lang="fr-FR" dirty="0">
                <a:solidFill>
                  <a:srgbClr val="FF0000"/>
                </a:solidFill>
              </a:rPr>
              <a:t>1</a:t>
            </a:r>
            <a:r>
              <a:rPr lang="fr-FR" dirty="0" smtClean="0"/>
              <a:t> NOTES MINISTERIELLES 104 et  105 du 01 et 04 juillet 2011  </a:t>
            </a:r>
            <a:r>
              <a:rPr lang="ar-SA" dirty="0" smtClean="0"/>
              <a:t>مقرر تنظيم السنة الدراسية</a:t>
            </a:r>
            <a:r>
              <a:rPr lang="fr-FR" dirty="0" smtClean="0"/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0870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8824753"/>
              </p:ext>
            </p:extLst>
          </p:nvPr>
        </p:nvGraphicFramePr>
        <p:xfrm>
          <a:off x="1259632" y="908720"/>
          <a:ext cx="6661150" cy="47721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0600"/>
                <a:gridCol w="810260"/>
                <a:gridCol w="1302579"/>
                <a:gridCol w="3557711"/>
              </a:tblGrid>
              <a:tr h="2738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Année primaire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horaire annuel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 Horaire hebdomadaire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Activités pédagogiques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2</a:t>
                      </a:r>
                      <a:r>
                        <a:rPr lang="fr-FR" sz="1200" baseline="30000">
                          <a:effectLst/>
                        </a:rPr>
                        <a:t>ème</a:t>
                      </a:r>
                      <a:r>
                        <a:rPr lang="fr-FR" sz="1200">
                          <a:effectLst/>
                        </a:rPr>
                        <a:t> 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69h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2h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Communication et lexique graphisme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3</a:t>
                      </a:r>
                      <a:r>
                        <a:rPr lang="fr-FR" sz="1200" baseline="30000">
                          <a:effectLst/>
                        </a:rPr>
                        <a:t>ème</a:t>
                      </a:r>
                      <a:r>
                        <a:rPr lang="fr-FR" sz="1200">
                          <a:effectLst/>
                        </a:rPr>
                        <a:t> 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242h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7h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Communication et actes de langage  Lecture/ </a:t>
                      </a:r>
                      <a:r>
                        <a:rPr lang="fr-FR" sz="1600" dirty="0">
                          <a:solidFill>
                            <a:srgbClr val="FF0000"/>
                          </a:solidFill>
                          <a:effectLst/>
                        </a:rPr>
                        <a:t>écriture </a:t>
                      </a:r>
                      <a:endParaRPr lang="fr-FR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4</a:t>
                      </a:r>
                      <a:r>
                        <a:rPr lang="fr-FR" sz="1200" baseline="30000">
                          <a:effectLst/>
                        </a:rPr>
                        <a:t>ème</a:t>
                      </a:r>
                      <a:r>
                        <a:rPr lang="fr-FR" sz="1200">
                          <a:effectLst/>
                        </a:rPr>
                        <a:t>  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240h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7h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Lecture, communication et actes de langage 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Grammaire, conjugaison, lexique, orthographe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5</a:t>
                      </a:r>
                      <a:r>
                        <a:rPr lang="fr-FR" sz="1200" baseline="30000">
                          <a:effectLst/>
                        </a:rPr>
                        <a:t>ème</a:t>
                      </a:r>
                      <a:r>
                        <a:rPr lang="fr-FR" sz="1200">
                          <a:effectLst/>
                        </a:rPr>
                        <a:t>  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 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242h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7h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Communication  et actes de langage, lecture,  grammaire, conjugaison, orthographe, lexique, </a:t>
                      </a:r>
                      <a:r>
                        <a:rPr lang="fr-FR" sz="1600" dirty="0">
                          <a:solidFill>
                            <a:srgbClr val="FF0000"/>
                          </a:solidFill>
                          <a:effectLst/>
                        </a:rPr>
                        <a:t>expression écrite</a:t>
                      </a:r>
                      <a:endParaRPr lang="fr-FR" sz="16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163144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6</a:t>
                      </a:r>
                      <a:r>
                        <a:rPr lang="fr-FR" sz="1200" baseline="30000">
                          <a:effectLst/>
                        </a:rPr>
                        <a:t>ème</a:t>
                      </a:r>
                      <a:r>
                        <a:rPr lang="fr-FR" sz="1200">
                          <a:effectLst/>
                        </a:rPr>
                        <a:t> année 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245h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>
                          <a:effectLst/>
                        </a:rPr>
                        <a:t>7h </a:t>
                      </a:r>
                      <a:endParaRPr lang="fr-FR" sz="12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ts val="190"/>
                        </a:spcAft>
                      </a:pPr>
                      <a:r>
                        <a:rPr lang="fr-FR" sz="1200" dirty="0">
                          <a:effectLst/>
                        </a:rPr>
                        <a:t>Communication et actes de langage, lecture Grammaire, conjugaison, orthographe, lexique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018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REPARTITION DE LA MASSE HORAIRE DU Français PAR ANNEE AU PRIMAIRE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3019345"/>
              </p:ext>
            </p:extLst>
          </p:nvPr>
        </p:nvGraphicFramePr>
        <p:xfrm>
          <a:off x="827584" y="1052736"/>
          <a:ext cx="7521575" cy="3579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43735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MASSE HOHAIRE Français PAR RAPPORT AUX AUTRES DISCIPLINES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0572827"/>
              </p:ext>
            </p:extLst>
          </p:nvPr>
        </p:nvGraphicFramePr>
        <p:xfrm>
          <a:off x="899592" y="1484784"/>
          <a:ext cx="7710115" cy="3579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5891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MASSE HORAIRE ANNUELLE AU COLLEGE  PAR RAPPORT AUX AUTRES DISCIPLINES 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016966"/>
              </p:ext>
            </p:extLst>
          </p:nvPr>
        </p:nvGraphicFramePr>
        <p:xfrm>
          <a:off x="755576" y="1412776"/>
          <a:ext cx="7521575" cy="3579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76807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DYSFONCTIONNEMENT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fr-F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fr-F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fr-F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dysfonctionnement </a:t>
            </a:r>
            <a:r>
              <a:rPr lang="fr-F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entre la masse horaire </a:t>
            </a:r>
            <a:r>
              <a:rPr lang="fr-F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dédiée au  français </a:t>
            </a:r>
            <a:r>
              <a:rPr lang="fr-F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et résultats attendus</a:t>
            </a:r>
            <a:r>
              <a:rPr lang="fr-F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r>
              <a:rPr lang="fr-F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endParaRPr lang="fr-F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fr-FR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69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Epreuve de français brevet des collèges 2014</a:t>
            </a:r>
            <a:endParaRPr lang="fr-FR" dirty="0"/>
          </a:p>
        </p:txBody>
      </p:sp>
      <p:pic>
        <p:nvPicPr>
          <p:cNvPr id="3074" name="Picture 2" descr="C:\Users\aicha\Desktop\JURADO LYON\Production écrite_3ème\BREVET ECRIT\20141017_1830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2570723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icha\Desktop\JURADO LYON\Production écrite_3ème\BREVET ECRIT\20141017_183055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61356"/>
            <a:ext cx="4608512" cy="494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icha\Desktop\JURADO LYON\Production écrite_3ème\BREVET ECRIT\20141017_1831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40768"/>
            <a:ext cx="231003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00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C:\Users\aicha\Desktop\JURADO LYON\Production écrite_3ème\BREVET ECRIT\20141017_1832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5400000" cy="491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30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aicha\Desktop\JURADO LYON\Production écrite_3ème\BREVET ECRIT\20141017_1832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16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écrit AU Collège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052736"/>
            <a:ext cx="7808972" cy="3579849"/>
          </a:xfrm>
        </p:spPr>
        <p:txBody>
          <a:bodyPr>
            <a:noAutofit/>
          </a:bodyPr>
          <a:lstStyle/>
          <a:p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  collège : 4 h Hebdo de français</a:t>
            </a:r>
          </a:p>
          <a:p>
            <a:pPr>
              <a:buFont typeface="+mj-lt"/>
              <a:buAutoNum type="arabicPeriod"/>
            </a:pPr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Lecture</a:t>
            </a:r>
          </a:p>
          <a:p>
            <a:pPr>
              <a:buFont typeface="+mj-lt"/>
              <a:buAutoNum type="arabicPeriod"/>
            </a:pPr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Langue syntaxe / langue communication</a:t>
            </a:r>
          </a:p>
          <a:p>
            <a:pPr>
              <a:buFont typeface="+mj-lt"/>
              <a:buAutoNum type="arabicPeriod"/>
            </a:pPr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Activités orales</a:t>
            </a:r>
          </a:p>
          <a:p>
            <a:pPr>
              <a:buFont typeface="+mj-lt"/>
              <a:buAutoNum type="arabicPeriod"/>
            </a:pPr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Production écrite</a:t>
            </a:r>
          </a:p>
          <a:p>
            <a:pPr marL="0" indent="0"/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Ordre canonique institutionnalisé mais non </a:t>
            </a:r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institutionnel</a:t>
            </a:r>
            <a:endParaRPr lang="fr-FR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Low"/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 séance de production </a:t>
            </a:r>
            <a:r>
              <a:rPr lang="fr-FR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écrite"  est l'activité  </a:t>
            </a:r>
            <a:r>
              <a:rPr lang="fr-FR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principale</a:t>
            </a:r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 position privilégiée »</a:t>
            </a:r>
            <a:r>
              <a:rPr lang="fr-FR" sz="900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  <a:p>
            <a:pPr algn="justLow"/>
            <a:r>
              <a:rPr lang="fr-F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</a:t>
            </a:r>
            <a:r>
              <a:rPr lang="fr-FR" sz="2000" i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’écrit</a:t>
            </a:r>
            <a:r>
              <a:rPr lang="fr-F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 l</a:t>
            </a:r>
            <a:r>
              <a:rPr lang="fr-FR" sz="2000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’aboutissement</a:t>
            </a:r>
            <a:r>
              <a:rPr lang="fr-F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et le lieu de </a:t>
            </a:r>
            <a:r>
              <a:rPr lang="fr-F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réinvestissement d’un ensemble de </a:t>
            </a:r>
            <a:r>
              <a:rPr lang="fr-F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ressources théoriquement intégrées lors de la séquence  </a:t>
            </a:r>
            <a:r>
              <a:rPr lang="fr-FR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pédagogique</a:t>
            </a:r>
            <a:r>
              <a:rPr lang="fr-FR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fr-F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fr-FR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fr-FR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fr-FR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 Collège 2009 p 28</a:t>
            </a:r>
            <a:endParaRPr lang="fr-FR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972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écrit AU Collège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632628"/>
          </a:xfrm>
        </p:spPr>
        <p:txBody>
          <a:bodyPr>
            <a:normAutofit/>
          </a:bodyPr>
          <a:lstStyle/>
          <a:p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Ecrire en français 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f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acteur déterminant pour réussite sociale tous cycles confondus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Facteur  essentiel d’ insertion sociale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Facteur de réussite professionnelle</a:t>
            </a:r>
          </a:p>
          <a:p>
            <a:pPr marL="0" indent="0"/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Mais </a:t>
            </a:r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force est de constater qu’en dépit de cette place primordiale accordée à la production 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écrite en français dans les cursus et surtout les cursus 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scientifiques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les élèves ont de grandes difficultés  face à l’acte d’écrire</a:t>
            </a:r>
            <a:endParaRPr lang="fr-FR" sz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/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Quelques exemples de ces cursus </a:t>
            </a:r>
            <a:r>
              <a:rPr lang="fr-FR" sz="12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où toutes les disciplines sont enseignées en français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	OFPPT : (Office de la formation professionnelle et la promotion du travail)  insertion par les études professionnelles (équivalent CFA) de ceux sont qui ont décrochage (primaire, collège, niveau bac) 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(voir DDF des OFPPT de l’oriental ) </a:t>
            </a:r>
            <a:r>
              <a:rPr lang="fr-FR" sz="1200" i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 technolectes</a:t>
            </a:r>
            <a:endParaRPr lang="fr-FR" sz="1200" i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	Grandes écoles après le bac : surtout les branches scientifiques 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 maths, médecine</a:t>
            </a:r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pharmacie, 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technologie, commerce</a:t>
            </a:r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ingénieur) </a:t>
            </a:r>
            <a:endParaRPr lang="fr-FR" sz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</a:t>
            </a:r>
            <a:r>
              <a:rPr lang="fr-FR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Bac international en français (en cours de mise en œuvre</a:t>
            </a:r>
            <a:r>
              <a:rPr lang="fr-FR" sz="1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endParaRPr lang="fr-FR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fr-FR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86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Choix autres dans l’E/A  du français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Reconnaître la diversité des stratégies et pratiques d’écritures: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6146" name="Picture 2" descr="C:\Users\aicha\Desktop\JURADO LYON\Production écrite_3ème\ECRIT PI\20141017_1812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4" y="1916832"/>
            <a:ext cx="3059832" cy="5608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icha\Desktop\JURADO LYON\Production écrite_3ème\ECRIT PI\20141017_1814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80173"/>
            <a:ext cx="2952328" cy="484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icha\Desktop\JURADO LYON\Production écrite_3ème\ECRIT PI\20141017_18170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964" y="2125690"/>
            <a:ext cx="2815954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901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Choix autres dans l’E/A  du français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fr-FR" dirty="0" smtClean="0"/>
              <a:t>QUELQUES PISTES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smtClean="0"/>
              <a:t>Méthodologie de l’activité production écrite telle qu’elle est conçue  aujourd’hui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smtClean="0"/>
              <a:t>Écritures convergentes//divergentes (imitation/créativité)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smtClean="0"/>
              <a:t>Liens entre réception et production de l’écrit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smtClean="0"/>
              <a:t>Écriture/réécriture, brouillon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smtClean="0"/>
              <a:t>Consignes  et planification  des écrits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smtClean="0"/>
              <a:t>Planifier un enseignement ( à long, moyen, ou court terme)  en fonction de la production de « texte » (discours oral ou écrit) : problématique des manuels en classe, du projet de classe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smtClean="0"/>
              <a:t>« fonctionnement des textes » Grammaire de texte en dépassant la grammaire de phrase: « consigne:  écrivez un texte </a:t>
            </a:r>
            <a:r>
              <a:rPr lang="fr-FR" sz="1800" dirty="0" smtClean="0">
                <a:solidFill>
                  <a:srgbClr val="FF0000"/>
                </a:solidFill>
              </a:rPr>
              <a:t>cohérent </a:t>
            </a:r>
            <a:r>
              <a:rPr lang="fr-FR" dirty="0" smtClean="0"/>
              <a:t>sur  « l’eau c’est précieux » »</a:t>
            </a:r>
          </a:p>
          <a:p>
            <a:pPr>
              <a:buFont typeface="Arial" panose="020B0604020202020204" pitchFamily="34" charset="0"/>
              <a:buChar char="•"/>
            </a:pPr>
            <a:endParaRPr lang="fr-FR" dirty="0" smtClean="0"/>
          </a:p>
          <a:p>
            <a:pPr>
              <a:buFont typeface="Arial" panose="020B0604020202020204" pitchFamily="34" charset="0"/>
              <a:buChar char="•"/>
            </a:pPr>
            <a:endParaRPr lang="fr-FR" dirty="0" smtClean="0"/>
          </a:p>
          <a:p>
            <a:pPr>
              <a:buFont typeface="Arial" panose="020B0604020202020204" pitchFamily="34" charset="0"/>
              <a:buChar char="•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953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Dans une classe de 3</a:t>
            </a:r>
            <a:r>
              <a:rPr lang="fr-FR" baseline="30000" dirty="0" smtClean="0"/>
              <a:t>ème</a:t>
            </a:r>
            <a:r>
              <a:rPr lang="fr-FR" dirty="0" smtClean="0"/>
              <a:t> collège  sur 34 COPIES</a:t>
            </a:r>
          </a:p>
          <a:p>
            <a:r>
              <a:rPr lang="fr-FR" dirty="0" smtClean="0"/>
              <a:t>30 ont respecté la consigne  d’un point de vue formel :la lettre et ont respecté le thème : raconter ses vacances</a:t>
            </a:r>
          </a:p>
          <a:p>
            <a:r>
              <a:rPr lang="fr-FR" dirty="0" smtClean="0"/>
              <a:t>2 ont respecté la forme mais pas le </a:t>
            </a:r>
            <a:r>
              <a:rPr lang="fr-FR" dirty="0" smtClean="0"/>
              <a:t>thème</a:t>
            </a:r>
            <a:endParaRPr lang="fr-FR" dirty="0" smtClean="0"/>
          </a:p>
          <a:p>
            <a:r>
              <a:rPr lang="fr-FR" dirty="0" smtClean="0"/>
              <a:t>2  n’ont respecté ni la forme ni le thème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Picture 2" descr="C:\Users\aicha\Desktop\JURADO LYON\Production écrite_3ème\CONSIGNE ECRIT 1\consigne d'écri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48671"/>
            <a:ext cx="9144000" cy="359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66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Choix autres dans l’E/A  du français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C:\Users\aicha\Desktop\JURADO LYON\Production écrite_3ème\CONSIGNE ECRIT 1\COPIE 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88840"/>
            <a:ext cx="5400000" cy="40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488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Choix autres dans l’E/A  du français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Mais dès qu’on passe à l’expression (sentiments par exemple)  c’est plus difficile</a:t>
            </a:r>
            <a:endParaRPr lang="fr-FR" dirty="0"/>
          </a:p>
        </p:txBody>
      </p:sp>
      <p:pic>
        <p:nvPicPr>
          <p:cNvPr id="3074" name="Picture 2" descr="C:\Users\aicha\Desktop\JURADO LYON\Production écrite_3ème\CONSIGNE 2\CONSIG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9144000" cy="3140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432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Choix autres dans l’E/A  du français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aicha\Desktop\JURADO LYON\Production écrite_3ème\CONSIGNE 2\20141017_1808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7" y="1484784"/>
            <a:ext cx="2700000" cy="40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icha\Desktop\JURADO LYON\Production écrite_3ème\CONSIGNE 2\20141017_1809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628800"/>
            <a:ext cx="2664296" cy="40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icha\Desktop\JURADO LYON\Production écrite_3ème\CONSIGNE 2\20141017_1809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204864"/>
            <a:ext cx="2304256" cy="40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69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REGARDER AUTREMENT L’EVALUATION de l’écrit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55576" y="1124744"/>
            <a:ext cx="7520940" cy="3579849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Changements des postures de </a:t>
            </a:r>
            <a:r>
              <a:rPr lang="fr-FR" dirty="0" smtClean="0"/>
              <a:t>l’enseignant/ changement de postures de </a:t>
            </a:r>
            <a:r>
              <a:rPr lang="fr-FR" smtClean="0"/>
              <a:t>l’élève? </a:t>
            </a:r>
            <a:endParaRPr lang="fr-F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En formation continue comme en formation </a:t>
            </a:r>
            <a:r>
              <a:rPr lang="fr-FR" dirty="0" smtClean="0"/>
              <a:t>initiale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Licence professionnelle </a:t>
            </a:r>
            <a:endParaRPr lang="fr-F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En formation initiale quelques exemples de </a:t>
            </a:r>
            <a:r>
              <a:rPr lang="fr-FR" dirty="0" smtClean="0"/>
              <a:t>RA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dirty="0" smtClean="0"/>
              <a:t>Donner du sens, ancrer l’école dans le société</a:t>
            </a: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dirty="0" smtClean="0"/>
              <a:t>Projet de journal (écrire dans toutes les disciplines) ( collèges urbain/semi-urbain/rural)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dirty="0" smtClean="0"/>
              <a:t>Recherches des </a:t>
            </a:r>
            <a:r>
              <a:rPr lang="fr-FR" dirty="0" smtClean="0"/>
              <a:t>professeurs/stagiaires </a:t>
            </a:r>
            <a:r>
              <a:rPr lang="fr-FR" dirty="0" smtClean="0"/>
              <a:t>sur la grammaire textuelle ( liens entre activités de langue et activité écriture</a:t>
            </a:r>
            <a:r>
              <a:rPr lang="fr-FR" dirty="0" smtClean="0"/>
              <a:t>) construction de sens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fr-FR" dirty="0" smtClean="0"/>
              <a:t>Réflexion sur les processus mis en œuvre  plutôt que sur le produit fini</a:t>
            </a: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Écrit et l’ </a:t>
            </a:r>
            <a:r>
              <a:rPr lang="fr-FR" dirty="0"/>
              <a:t>é</a:t>
            </a:r>
            <a:r>
              <a:rPr lang="fr-FR" dirty="0" smtClean="0"/>
              <a:t>valuation à repenser autrement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>
              <a:buFont typeface="Wingdings" panose="05000000000000000000" pitchFamily="2" charset="2"/>
              <a:buChar char="Ø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841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PAROLES D'élèves </a:t>
            </a:r>
            <a:endParaRPr lang="fr-FR" dirty="0"/>
          </a:p>
        </p:txBody>
      </p:sp>
      <p:pic>
        <p:nvPicPr>
          <p:cNvPr id="5122" name="Picture 2" descr="C:\Users\aicha\Desktop\JURADO LYON\Production écrite_3ème\ECRIT PAROLES D' ELEVES\20141017_1841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2684859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icha\Desktop\JURADO LYON\Production écrite_3ème\ECRIT PAROLES D' ELEVES\20141017_1842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446" y="1412776"/>
            <a:ext cx="2725188" cy="4798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icha\Desktop\JURADO LYON\Production écrite_3ème\ECRIT PAROLES D' ELEVES\20141017_1844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077774"/>
            <a:ext cx="1944216" cy="4583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21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r-FR" dirty="0" smtClean="0"/>
          </a:p>
          <a:p>
            <a:pPr algn="ctr"/>
            <a:endParaRPr lang="fr-FR" dirty="0"/>
          </a:p>
          <a:p>
            <a:pPr algn="ctr"/>
            <a:r>
              <a:rPr lang="fr-FR" sz="2800" dirty="0" smtClean="0"/>
              <a:t>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02174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478</TotalTime>
  <Words>553</Words>
  <Application>Microsoft Office PowerPoint</Application>
  <PresentationFormat>Affichage à l'écran (4:3)</PresentationFormat>
  <Paragraphs>118</Paragraphs>
  <Slides>23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Angles</vt:lpstr>
      <vt:lpstr>Présentation PowerPoint</vt:lpstr>
      <vt:lpstr>  ECRIRE: COMPTETENCES LANGAGIERES ET OPERATIONS COGNITIVES DANS LES DISCIPLINES ( cas du FLE au Maroc) </vt:lpstr>
      <vt:lpstr> L’écriture en classe  : </vt:lpstr>
      <vt:lpstr>Premier axe : écrit : enjeux et défi en fle au Maroc ?</vt:lpstr>
      <vt:lpstr>Présentation PowerPoint</vt:lpstr>
      <vt:lpstr>REPARTITION DE LA MASSE HORAIRE DU Français PAR ANNEE AU PRIMAIRE</vt:lpstr>
      <vt:lpstr>MASSE HOHAIRE Français PAR RAPPORT AUX AUTRES DISCIPLINES</vt:lpstr>
      <vt:lpstr>MASSE HORAIRE ANNUELLE AU COLLEGE  PAR RAPPORT AUX AUTRES DISCIPLINES </vt:lpstr>
      <vt:lpstr>DYSFONCTIONNEMENT</vt:lpstr>
      <vt:lpstr>Epreuve de français brevet des collèges 2014</vt:lpstr>
      <vt:lpstr>Présentation PowerPoint</vt:lpstr>
      <vt:lpstr>Présentation PowerPoint</vt:lpstr>
      <vt:lpstr>écrit AU Collège </vt:lpstr>
      <vt:lpstr>écrit AU Collège </vt:lpstr>
      <vt:lpstr>Choix autres dans l’E/A  du français </vt:lpstr>
      <vt:lpstr>Choix autres dans l’E/A  du français </vt:lpstr>
      <vt:lpstr>Présentation PowerPoint</vt:lpstr>
      <vt:lpstr>Choix autres dans l’E/A  du français </vt:lpstr>
      <vt:lpstr>Choix autres dans l’E/A  du français </vt:lpstr>
      <vt:lpstr>Choix autres dans l’E/A  du français </vt:lpstr>
      <vt:lpstr>REGARDER AUTREMENT L’EVALUATION de l’écrit</vt:lpstr>
      <vt:lpstr>PAROLES D'élèves 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aicha</dc:creator>
  <cp:lastModifiedBy>aicha</cp:lastModifiedBy>
  <cp:revision>81</cp:revision>
  <dcterms:created xsi:type="dcterms:W3CDTF">2014-10-19T08:52:18Z</dcterms:created>
  <dcterms:modified xsi:type="dcterms:W3CDTF">2014-10-22T17:49:32Z</dcterms:modified>
</cp:coreProperties>
</file>