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7" r:id="rId2"/>
    <p:sldId id="256" r:id="rId3"/>
    <p:sldId id="271" r:id="rId4"/>
    <p:sldId id="265" r:id="rId5"/>
    <p:sldId id="258" r:id="rId6"/>
    <p:sldId id="261" r:id="rId7"/>
    <p:sldId id="260" r:id="rId8"/>
    <p:sldId id="262" r:id="rId9"/>
    <p:sldId id="266" r:id="rId10"/>
    <p:sldId id="264" r:id="rId11"/>
    <p:sldId id="263" r:id="rId12"/>
    <p:sldId id="267" r:id="rId13"/>
    <p:sldId id="272" r:id="rId14"/>
    <p:sldId id="268" r:id="rId15"/>
    <p:sldId id="270" r:id="rId16"/>
    <p:sldId id="269" r:id="rId17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113" autoAdjust="0"/>
  </p:normalViewPr>
  <p:slideViewPr>
    <p:cSldViewPr snapToGrid="0" snapToObjects="1">
      <p:cViewPr>
        <p:scale>
          <a:sx n="150" d="100"/>
          <a:sy n="150" d="100"/>
        </p:scale>
        <p:origin x="-80" y="3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058266-547E-2C41-BDFF-B839994363B7}" type="doc">
      <dgm:prSet loTypeId="urn:microsoft.com/office/officeart/2005/8/layout/lProcess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AED36107-7F5F-5C40-BFCC-5E869531318C}">
      <dgm:prSet phldrT="[Texte]" custT="1"/>
      <dgm:spPr/>
      <dgm:t>
        <a:bodyPr/>
        <a:lstStyle/>
        <a:p>
          <a:endParaRPr lang="fr-FR" sz="2000" b="1" dirty="0" smtClean="0"/>
        </a:p>
        <a:p>
          <a:r>
            <a:rPr lang="fr-FR" sz="2000" b="1" dirty="0" smtClean="0"/>
            <a:t>Syntaxe</a:t>
          </a:r>
          <a:endParaRPr lang="fr-FR" sz="2000" b="1" dirty="0"/>
        </a:p>
      </dgm:t>
    </dgm:pt>
    <dgm:pt modelId="{DB79C353-334E-154D-9DA0-76C75BF3868F}" type="parTrans" cxnId="{603EC91D-A6EF-9243-8EF6-579E7B30BBE5}">
      <dgm:prSet/>
      <dgm:spPr/>
      <dgm:t>
        <a:bodyPr/>
        <a:lstStyle/>
        <a:p>
          <a:endParaRPr lang="fr-FR"/>
        </a:p>
      </dgm:t>
    </dgm:pt>
    <dgm:pt modelId="{02D6CB34-1419-FA45-A32F-5653DCB36A21}" type="sibTrans" cxnId="{603EC91D-A6EF-9243-8EF6-579E7B30BBE5}">
      <dgm:prSet/>
      <dgm:spPr/>
      <dgm:t>
        <a:bodyPr/>
        <a:lstStyle/>
        <a:p>
          <a:endParaRPr lang="fr-FR"/>
        </a:p>
      </dgm:t>
    </dgm:pt>
    <dgm:pt modelId="{95BB8922-D491-BA42-BE51-C87AA0CDE1BA}">
      <dgm:prSet phldrT="[Texte]"/>
      <dgm:spPr/>
      <dgm:t>
        <a:bodyPr/>
        <a:lstStyle/>
        <a:p>
          <a:r>
            <a:rPr lang="fr-FR" dirty="0" smtClean="0"/>
            <a:t>Valeur fonctionnelle du discours parlé</a:t>
          </a:r>
          <a:endParaRPr lang="fr-FR" dirty="0"/>
        </a:p>
      </dgm:t>
    </dgm:pt>
    <dgm:pt modelId="{B4BE73E7-8429-4B41-8E5C-34F039D088C0}" type="parTrans" cxnId="{6154F14F-8F28-7C48-859C-7482DE74F152}">
      <dgm:prSet/>
      <dgm:spPr/>
      <dgm:t>
        <a:bodyPr/>
        <a:lstStyle/>
        <a:p>
          <a:endParaRPr lang="fr-FR"/>
        </a:p>
      </dgm:t>
    </dgm:pt>
    <dgm:pt modelId="{66453971-AB52-E644-AAEA-C4EBBAA2421E}" type="sibTrans" cxnId="{6154F14F-8F28-7C48-859C-7482DE74F152}">
      <dgm:prSet/>
      <dgm:spPr/>
      <dgm:t>
        <a:bodyPr/>
        <a:lstStyle/>
        <a:p>
          <a:endParaRPr lang="fr-FR"/>
        </a:p>
      </dgm:t>
    </dgm:pt>
    <dgm:pt modelId="{511B49C0-6B26-0946-85B1-0FEA6A4A0F9B}">
      <dgm:prSet phldrT="[Texte]"/>
      <dgm:spPr/>
      <dgm:t>
        <a:bodyPr/>
        <a:lstStyle/>
        <a:p>
          <a:r>
            <a:rPr lang="fr-FR" dirty="0" smtClean="0"/>
            <a:t>Néologie ordinaire</a:t>
          </a:r>
        </a:p>
        <a:p>
          <a:r>
            <a:rPr lang="fr-FR" dirty="0" smtClean="0"/>
            <a:t>Expressions propres à l’oral</a:t>
          </a:r>
          <a:endParaRPr lang="fr-FR" dirty="0"/>
        </a:p>
      </dgm:t>
    </dgm:pt>
    <dgm:pt modelId="{BAF02823-B451-A84E-911D-0962B8A67357}" type="parTrans" cxnId="{AF7C3708-0547-5642-8DF3-D76A02735E21}">
      <dgm:prSet/>
      <dgm:spPr/>
      <dgm:t>
        <a:bodyPr/>
        <a:lstStyle/>
        <a:p>
          <a:endParaRPr lang="fr-FR"/>
        </a:p>
      </dgm:t>
    </dgm:pt>
    <dgm:pt modelId="{4A400BA8-D8F5-3440-A9FA-E3DB27F301F0}" type="sibTrans" cxnId="{AF7C3708-0547-5642-8DF3-D76A02735E21}">
      <dgm:prSet/>
      <dgm:spPr/>
      <dgm:t>
        <a:bodyPr/>
        <a:lstStyle/>
        <a:p>
          <a:endParaRPr lang="fr-FR"/>
        </a:p>
      </dgm:t>
    </dgm:pt>
    <dgm:pt modelId="{70EA0546-62F9-1D40-B1B9-C0D9923E4021}">
      <dgm:prSet custT="1"/>
      <dgm:spPr/>
      <dgm:t>
        <a:bodyPr/>
        <a:lstStyle/>
        <a:p>
          <a:pPr algn="ctr"/>
          <a:endParaRPr lang="fr-FR" sz="2000" b="1" dirty="0" smtClean="0"/>
        </a:p>
        <a:p>
          <a:pPr algn="ctr"/>
          <a:r>
            <a:rPr lang="fr-FR" sz="1800" b="1" dirty="0" smtClean="0">
              <a:solidFill>
                <a:schemeClr val="tx1"/>
              </a:solidFill>
            </a:rPr>
            <a:t>Prononciation</a:t>
          </a:r>
        </a:p>
        <a:p>
          <a:pPr algn="ctr"/>
          <a:endParaRPr lang="fr-FR" sz="1300" dirty="0" smtClean="0"/>
        </a:p>
      </dgm:t>
    </dgm:pt>
    <dgm:pt modelId="{A5D92A6D-9E30-4542-9723-9B4B299AD018}" type="parTrans" cxnId="{9602A3B3-BC36-934C-AF8A-72647FD9B9D8}">
      <dgm:prSet/>
      <dgm:spPr/>
      <dgm:t>
        <a:bodyPr/>
        <a:lstStyle/>
        <a:p>
          <a:endParaRPr lang="fr-FR"/>
        </a:p>
      </dgm:t>
    </dgm:pt>
    <dgm:pt modelId="{9F7D08CF-EF99-2549-BEE3-AD9E4AEBB7E7}" type="sibTrans" cxnId="{9602A3B3-BC36-934C-AF8A-72647FD9B9D8}">
      <dgm:prSet/>
      <dgm:spPr/>
      <dgm:t>
        <a:bodyPr/>
        <a:lstStyle/>
        <a:p>
          <a:endParaRPr lang="fr-FR"/>
        </a:p>
      </dgm:t>
    </dgm:pt>
    <dgm:pt modelId="{C37D4DA2-2798-2640-89ED-9F5B377D5B32}">
      <dgm:prSet custT="1"/>
      <dgm:spPr/>
      <dgm:t>
        <a:bodyPr/>
        <a:lstStyle/>
        <a:p>
          <a:endParaRPr lang="fr-FR" sz="2000" b="1" dirty="0" smtClean="0"/>
        </a:p>
        <a:p>
          <a:r>
            <a:rPr lang="fr-FR" sz="2000" b="1" dirty="0" smtClean="0"/>
            <a:t>Lexique</a:t>
          </a:r>
        </a:p>
      </dgm:t>
    </dgm:pt>
    <dgm:pt modelId="{2D5854B6-C3FC-4E4C-9684-1C74BB123F19}" type="parTrans" cxnId="{A1BCA68B-C178-F549-919E-A512149E0EC9}">
      <dgm:prSet/>
      <dgm:spPr/>
      <dgm:t>
        <a:bodyPr/>
        <a:lstStyle/>
        <a:p>
          <a:endParaRPr lang="fr-FR"/>
        </a:p>
      </dgm:t>
    </dgm:pt>
    <dgm:pt modelId="{481B21A0-B791-5042-BF31-97CD14202EC8}" type="sibTrans" cxnId="{A1BCA68B-C178-F549-919E-A512149E0EC9}">
      <dgm:prSet/>
      <dgm:spPr/>
      <dgm:t>
        <a:bodyPr/>
        <a:lstStyle/>
        <a:p>
          <a:endParaRPr lang="fr-FR"/>
        </a:p>
      </dgm:t>
    </dgm:pt>
    <dgm:pt modelId="{D8B7BB8D-0623-1848-8C53-AA7B5D96A2F2}">
      <dgm:prSet phldrT="[Texte]" custT="1"/>
      <dgm:spPr/>
      <dgm:t>
        <a:bodyPr/>
        <a:lstStyle/>
        <a:p>
          <a:endParaRPr lang="fr-FR" sz="2400" b="1" dirty="0" smtClean="0"/>
        </a:p>
        <a:p>
          <a:r>
            <a:rPr lang="fr-FR" sz="2000" b="1" dirty="0" smtClean="0"/>
            <a:t>Variation</a:t>
          </a:r>
          <a:endParaRPr lang="fr-FR" sz="2000" b="1" dirty="0"/>
        </a:p>
      </dgm:t>
    </dgm:pt>
    <dgm:pt modelId="{36B2B722-45B4-BA4A-BFEA-C2ADB50B3E12}" type="parTrans" cxnId="{A4A21E5C-4D75-7C4B-BE96-6955FF756D90}">
      <dgm:prSet/>
      <dgm:spPr/>
      <dgm:t>
        <a:bodyPr/>
        <a:lstStyle/>
        <a:p>
          <a:endParaRPr lang="fr-FR"/>
        </a:p>
      </dgm:t>
    </dgm:pt>
    <dgm:pt modelId="{786484AA-FAFB-F441-8477-635CB1E32696}" type="sibTrans" cxnId="{A4A21E5C-4D75-7C4B-BE96-6955FF756D90}">
      <dgm:prSet/>
      <dgm:spPr/>
      <dgm:t>
        <a:bodyPr/>
        <a:lstStyle/>
        <a:p>
          <a:endParaRPr lang="fr-FR"/>
        </a:p>
      </dgm:t>
    </dgm:pt>
    <dgm:pt modelId="{AFD0869B-4C2F-2142-8F02-677B8A1E3549}">
      <dgm:prSet phldrT="[Texte]"/>
      <dgm:spPr/>
      <dgm:t>
        <a:bodyPr/>
        <a:lstStyle/>
        <a:p>
          <a:r>
            <a:rPr lang="fr-FR" dirty="0" smtClean="0"/>
            <a:t>Contextes </a:t>
          </a:r>
        </a:p>
        <a:p>
          <a:r>
            <a:rPr lang="fr-FR" dirty="0" smtClean="0"/>
            <a:t>Normes</a:t>
          </a:r>
          <a:endParaRPr lang="fr-FR" dirty="0"/>
        </a:p>
      </dgm:t>
    </dgm:pt>
    <dgm:pt modelId="{658A7D33-EC4B-BA4D-A750-7906E48B158D}" type="parTrans" cxnId="{BEF1E76C-D351-CF43-961F-1C05028D845B}">
      <dgm:prSet/>
      <dgm:spPr/>
      <dgm:t>
        <a:bodyPr/>
        <a:lstStyle/>
        <a:p>
          <a:endParaRPr lang="fr-FR"/>
        </a:p>
      </dgm:t>
    </dgm:pt>
    <dgm:pt modelId="{318B6DE7-C55D-3046-98F2-2B49165BFEA6}" type="sibTrans" cxnId="{BEF1E76C-D351-CF43-961F-1C05028D845B}">
      <dgm:prSet/>
      <dgm:spPr/>
      <dgm:t>
        <a:bodyPr/>
        <a:lstStyle/>
        <a:p>
          <a:endParaRPr lang="fr-FR"/>
        </a:p>
      </dgm:t>
    </dgm:pt>
    <dgm:pt modelId="{7C367F2A-FE1B-CD41-A26C-0B1A80A9C9DD}">
      <dgm:prSet custT="1"/>
      <dgm:spPr/>
      <dgm:t>
        <a:bodyPr/>
        <a:lstStyle/>
        <a:p>
          <a:r>
            <a:rPr lang="fr-FR" sz="1200" dirty="0" smtClean="0"/>
            <a:t>Articulation</a:t>
          </a:r>
        </a:p>
        <a:p>
          <a:r>
            <a:rPr lang="fr-FR" sz="1200" dirty="0" smtClean="0"/>
            <a:t>Accentuation</a:t>
          </a:r>
        </a:p>
        <a:p>
          <a:r>
            <a:rPr lang="fr-FR" sz="1200" dirty="0" smtClean="0"/>
            <a:t>Rythme</a:t>
          </a:r>
        </a:p>
      </dgm:t>
    </dgm:pt>
    <dgm:pt modelId="{8B3A26EA-CD20-BA4D-A8C5-48886F87D329}" type="parTrans" cxnId="{00872924-1053-C245-8100-817948F2AB41}">
      <dgm:prSet/>
      <dgm:spPr/>
      <dgm:t>
        <a:bodyPr/>
        <a:lstStyle/>
        <a:p>
          <a:endParaRPr lang="fr-FR"/>
        </a:p>
      </dgm:t>
    </dgm:pt>
    <dgm:pt modelId="{3DC93E4C-65D8-0D48-A29C-38E0AFCC05CC}" type="sibTrans" cxnId="{00872924-1053-C245-8100-817948F2AB41}">
      <dgm:prSet/>
      <dgm:spPr/>
      <dgm:t>
        <a:bodyPr/>
        <a:lstStyle/>
        <a:p>
          <a:endParaRPr lang="fr-FR"/>
        </a:p>
      </dgm:t>
    </dgm:pt>
    <dgm:pt modelId="{0F606113-4B52-624A-BE41-C534ADBC8309}">
      <dgm:prSet/>
      <dgm:spPr/>
      <dgm:t>
        <a:bodyPr/>
        <a:lstStyle/>
        <a:p>
          <a:r>
            <a:rPr lang="fr-FR" dirty="0" smtClean="0"/>
            <a:t>intonation</a:t>
          </a:r>
          <a:endParaRPr lang="fr-FR" dirty="0"/>
        </a:p>
      </dgm:t>
    </dgm:pt>
    <dgm:pt modelId="{31E4E27F-B824-C04C-BBED-B1D91ED21DDA}" type="parTrans" cxnId="{C4A59DD4-121A-3C4D-88A3-136926A72D34}">
      <dgm:prSet/>
      <dgm:spPr/>
      <dgm:t>
        <a:bodyPr/>
        <a:lstStyle/>
        <a:p>
          <a:endParaRPr lang="fr-FR"/>
        </a:p>
      </dgm:t>
    </dgm:pt>
    <dgm:pt modelId="{E42F851D-83E7-E14C-94FB-F6B7065BC509}" type="sibTrans" cxnId="{C4A59DD4-121A-3C4D-88A3-136926A72D34}">
      <dgm:prSet/>
      <dgm:spPr/>
      <dgm:t>
        <a:bodyPr/>
        <a:lstStyle/>
        <a:p>
          <a:endParaRPr lang="fr-FR"/>
        </a:p>
      </dgm:t>
    </dgm:pt>
    <dgm:pt modelId="{7EDA10CC-4270-B944-8DAE-82CAFCC41ACF}">
      <dgm:prSet phldrT="[Texte]" custT="1"/>
      <dgm:spPr/>
      <dgm:t>
        <a:bodyPr/>
        <a:lstStyle/>
        <a:p>
          <a:endParaRPr lang="fr-FR" sz="1400" b="1" dirty="0" smtClean="0"/>
        </a:p>
        <a:p>
          <a:endParaRPr lang="fr-FR" sz="1800" b="1" dirty="0" smtClean="0"/>
        </a:p>
        <a:p>
          <a:r>
            <a:rPr lang="fr-FR" sz="1800" b="1" dirty="0" smtClean="0"/>
            <a:t>Postures </a:t>
          </a:r>
          <a:r>
            <a:rPr lang="fr-FR" sz="1800" b="1" dirty="0" err="1" smtClean="0"/>
            <a:t>mimo</a:t>
          </a:r>
          <a:r>
            <a:rPr lang="fr-FR" sz="1800" b="1" dirty="0" smtClean="0"/>
            <a:t>-gestuelle</a:t>
          </a:r>
        </a:p>
        <a:p>
          <a:endParaRPr lang="fr-FR" sz="1800" b="1" dirty="0" smtClean="0"/>
        </a:p>
      </dgm:t>
    </dgm:pt>
    <dgm:pt modelId="{226DE5AC-C6D4-F34B-8949-9816C017F560}" type="parTrans" cxnId="{D59A5DF7-4613-5049-96E1-1738B390D1E5}">
      <dgm:prSet/>
      <dgm:spPr/>
      <dgm:t>
        <a:bodyPr/>
        <a:lstStyle/>
        <a:p>
          <a:endParaRPr lang="fr-FR"/>
        </a:p>
      </dgm:t>
    </dgm:pt>
    <dgm:pt modelId="{B490B0C5-3E88-9645-AAA7-284FF358B3C6}" type="sibTrans" cxnId="{D59A5DF7-4613-5049-96E1-1738B390D1E5}">
      <dgm:prSet/>
      <dgm:spPr/>
      <dgm:t>
        <a:bodyPr/>
        <a:lstStyle/>
        <a:p>
          <a:endParaRPr lang="fr-FR"/>
        </a:p>
      </dgm:t>
    </dgm:pt>
    <dgm:pt modelId="{894B9DCA-7502-224F-AA40-EBD9927D9F39}">
      <dgm:prSet/>
      <dgm:spPr/>
      <dgm:t>
        <a:bodyPr/>
        <a:lstStyle/>
        <a:p>
          <a:r>
            <a:rPr lang="fr-FR" dirty="0" smtClean="0"/>
            <a:t>Regard, sourire, geste, mouvement de tête, etc.</a:t>
          </a:r>
          <a:endParaRPr lang="fr-FR" dirty="0"/>
        </a:p>
      </dgm:t>
    </dgm:pt>
    <dgm:pt modelId="{F5C3FEC1-4B12-484E-A818-9D017B1D4909}" type="parTrans" cxnId="{64112BF7-9238-874E-8742-FBFC2A4D88AC}">
      <dgm:prSet/>
      <dgm:spPr/>
      <dgm:t>
        <a:bodyPr/>
        <a:lstStyle/>
        <a:p>
          <a:endParaRPr lang="fr-FR"/>
        </a:p>
      </dgm:t>
    </dgm:pt>
    <dgm:pt modelId="{1E95CCA7-BA3C-1940-997F-6F6C6FCDC6BC}" type="sibTrans" cxnId="{64112BF7-9238-874E-8742-FBFC2A4D88AC}">
      <dgm:prSet/>
      <dgm:spPr/>
      <dgm:t>
        <a:bodyPr/>
        <a:lstStyle/>
        <a:p>
          <a:endParaRPr lang="fr-FR"/>
        </a:p>
      </dgm:t>
    </dgm:pt>
    <dgm:pt modelId="{CE4B24F3-2FFD-234C-BCC3-7ED380359ADA}" type="pres">
      <dgm:prSet presAssocID="{1A058266-547E-2C41-BDFF-B839994363B7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1FA68AB2-63D1-2247-91DC-B35106E3EB30}" type="pres">
      <dgm:prSet presAssocID="{70EA0546-62F9-1D40-B1B9-C0D9923E4021}" presName="compNode" presStyleCnt="0"/>
      <dgm:spPr/>
    </dgm:pt>
    <dgm:pt modelId="{FE1CB257-A8FC-E64C-8E3E-85464A74504F}" type="pres">
      <dgm:prSet presAssocID="{70EA0546-62F9-1D40-B1B9-C0D9923E4021}" presName="aNode" presStyleLbl="bgShp" presStyleIdx="0" presStyleCnt="5" custScaleY="100000" custLinFactNeighborX="2218" custLinFactNeighborY="-1149"/>
      <dgm:spPr/>
      <dgm:t>
        <a:bodyPr/>
        <a:lstStyle/>
        <a:p>
          <a:endParaRPr lang="fr-FR"/>
        </a:p>
      </dgm:t>
    </dgm:pt>
    <dgm:pt modelId="{F4B57EDF-041C-434F-81B3-8C07B35E06FF}" type="pres">
      <dgm:prSet presAssocID="{70EA0546-62F9-1D40-B1B9-C0D9923E4021}" presName="textNode" presStyleLbl="bgShp" presStyleIdx="0" presStyleCnt="5"/>
      <dgm:spPr/>
      <dgm:t>
        <a:bodyPr/>
        <a:lstStyle/>
        <a:p>
          <a:endParaRPr lang="fr-FR"/>
        </a:p>
      </dgm:t>
    </dgm:pt>
    <dgm:pt modelId="{5A61919B-5B2D-B445-912C-9629563B84B7}" type="pres">
      <dgm:prSet presAssocID="{70EA0546-62F9-1D40-B1B9-C0D9923E4021}" presName="compChildNode" presStyleCnt="0"/>
      <dgm:spPr/>
    </dgm:pt>
    <dgm:pt modelId="{D0E8F60B-6AC4-8245-B913-9E70201641E2}" type="pres">
      <dgm:prSet presAssocID="{70EA0546-62F9-1D40-B1B9-C0D9923E4021}" presName="theInnerList" presStyleCnt="0"/>
      <dgm:spPr/>
    </dgm:pt>
    <dgm:pt modelId="{2879768C-0ADD-A840-98A0-70FC8B8BFC8C}" type="pres">
      <dgm:prSet presAssocID="{70EA0546-62F9-1D40-B1B9-C0D9923E4021}" presName="aSpace" presStyleCnt="0"/>
      <dgm:spPr/>
    </dgm:pt>
    <dgm:pt modelId="{115E3A1E-866C-D844-BCA5-CB5C3520B880}" type="pres">
      <dgm:prSet presAssocID="{C37D4DA2-2798-2640-89ED-9F5B377D5B32}" presName="compNode" presStyleCnt="0"/>
      <dgm:spPr/>
    </dgm:pt>
    <dgm:pt modelId="{454DF37B-0623-5F4C-8994-411F0B183D76}" type="pres">
      <dgm:prSet presAssocID="{C37D4DA2-2798-2640-89ED-9F5B377D5B32}" presName="aNode" presStyleLbl="bgShp" presStyleIdx="1" presStyleCnt="5" custLinFactNeighborX="-7160"/>
      <dgm:spPr/>
      <dgm:t>
        <a:bodyPr/>
        <a:lstStyle/>
        <a:p>
          <a:endParaRPr lang="fr-FR"/>
        </a:p>
      </dgm:t>
    </dgm:pt>
    <dgm:pt modelId="{E7861B1B-971A-4146-8A0A-49216FE03F46}" type="pres">
      <dgm:prSet presAssocID="{C37D4DA2-2798-2640-89ED-9F5B377D5B32}" presName="textNode" presStyleLbl="bgShp" presStyleIdx="1" presStyleCnt="5"/>
      <dgm:spPr/>
      <dgm:t>
        <a:bodyPr/>
        <a:lstStyle/>
        <a:p>
          <a:endParaRPr lang="fr-FR"/>
        </a:p>
      </dgm:t>
    </dgm:pt>
    <dgm:pt modelId="{6C0DC773-59F6-8449-AAE6-0BACBBF8E52B}" type="pres">
      <dgm:prSet presAssocID="{C37D4DA2-2798-2640-89ED-9F5B377D5B32}" presName="compChildNode" presStyleCnt="0"/>
      <dgm:spPr/>
    </dgm:pt>
    <dgm:pt modelId="{98EFCBF5-836F-6B40-A7F5-F8E7FA9201DF}" type="pres">
      <dgm:prSet presAssocID="{C37D4DA2-2798-2640-89ED-9F5B377D5B32}" presName="theInnerList" presStyleCnt="0"/>
      <dgm:spPr/>
    </dgm:pt>
    <dgm:pt modelId="{4C26BE3D-E28D-394B-889E-EA2460951946}" type="pres">
      <dgm:prSet presAssocID="{C37D4DA2-2798-2640-89ED-9F5B377D5B32}" presName="aSpace" presStyleCnt="0"/>
      <dgm:spPr/>
    </dgm:pt>
    <dgm:pt modelId="{FE7D4BD8-75DF-AD40-B18A-D32210797432}" type="pres">
      <dgm:prSet presAssocID="{AED36107-7F5F-5C40-BFCC-5E869531318C}" presName="compNode" presStyleCnt="0"/>
      <dgm:spPr/>
    </dgm:pt>
    <dgm:pt modelId="{82E82FFD-2FE3-2E47-9221-22A5FA1C3484}" type="pres">
      <dgm:prSet presAssocID="{AED36107-7F5F-5C40-BFCC-5E869531318C}" presName="aNode" presStyleLbl="bgShp" presStyleIdx="2" presStyleCnt="5" custLinFactNeighborX="-14034"/>
      <dgm:spPr/>
      <dgm:t>
        <a:bodyPr/>
        <a:lstStyle/>
        <a:p>
          <a:endParaRPr lang="fr-FR"/>
        </a:p>
      </dgm:t>
    </dgm:pt>
    <dgm:pt modelId="{739B8AE9-2108-834A-9CAA-4E99096A4F22}" type="pres">
      <dgm:prSet presAssocID="{AED36107-7F5F-5C40-BFCC-5E869531318C}" presName="textNode" presStyleLbl="bgShp" presStyleIdx="2" presStyleCnt="5"/>
      <dgm:spPr/>
      <dgm:t>
        <a:bodyPr/>
        <a:lstStyle/>
        <a:p>
          <a:endParaRPr lang="fr-FR"/>
        </a:p>
      </dgm:t>
    </dgm:pt>
    <dgm:pt modelId="{FC0BDA39-0D62-0B43-BDD7-489F650616C2}" type="pres">
      <dgm:prSet presAssocID="{AED36107-7F5F-5C40-BFCC-5E869531318C}" presName="compChildNode" presStyleCnt="0"/>
      <dgm:spPr/>
    </dgm:pt>
    <dgm:pt modelId="{1E0FC561-61DC-7241-99B8-CF37AB50CE31}" type="pres">
      <dgm:prSet presAssocID="{AED36107-7F5F-5C40-BFCC-5E869531318C}" presName="theInnerList" presStyleCnt="0"/>
      <dgm:spPr/>
    </dgm:pt>
    <dgm:pt modelId="{64A1D054-192D-9141-B11E-900E01362527}" type="pres">
      <dgm:prSet presAssocID="{95BB8922-D491-BA42-BE51-C87AA0CDE1BA}" presName="childNode" presStyleLbl="node1" presStyleIdx="0" presStyleCnt="6" custScaleY="647915" custLinFactY="138561" custLinFactNeighborX="-12891" custLinFactNeighborY="20000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4268DFD-2390-1F43-9875-E996BF6C7FF4}" type="pres">
      <dgm:prSet presAssocID="{95BB8922-D491-BA42-BE51-C87AA0CDE1BA}" presName="aSpace2" presStyleCnt="0"/>
      <dgm:spPr/>
    </dgm:pt>
    <dgm:pt modelId="{AC8D2660-96AE-B24F-9112-962A4668CAD9}" type="pres">
      <dgm:prSet presAssocID="{511B49C0-6B26-0946-85B1-0FEA6A4A0F9B}" presName="childNode" presStyleLbl="node1" presStyleIdx="1" presStyleCnt="6" custAng="0" custScaleX="101447" custScaleY="345452" custLinFactX="-49384" custLinFactY="-196007" custLinFactNeighborX="-100000" custLinFactNeighborY="-20000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05123B7-3832-BB4C-8D91-53FC68E6009F}" type="pres">
      <dgm:prSet presAssocID="{AED36107-7F5F-5C40-BFCC-5E869531318C}" presName="aSpace" presStyleCnt="0"/>
      <dgm:spPr/>
    </dgm:pt>
    <dgm:pt modelId="{6C2D1E36-F4D4-7044-B9E6-65DB32F132A7}" type="pres">
      <dgm:prSet presAssocID="{D8B7BB8D-0623-1848-8C53-AA7B5D96A2F2}" presName="compNode" presStyleCnt="0"/>
      <dgm:spPr/>
    </dgm:pt>
    <dgm:pt modelId="{5202804A-AAB9-2D40-AE1D-AD08594D4974}" type="pres">
      <dgm:prSet presAssocID="{D8B7BB8D-0623-1848-8C53-AA7B5D96A2F2}" presName="aNode" presStyleLbl="bgShp" presStyleIdx="3" presStyleCnt="5" custLinFactNeighborX="-20909"/>
      <dgm:spPr/>
      <dgm:t>
        <a:bodyPr/>
        <a:lstStyle/>
        <a:p>
          <a:endParaRPr lang="fr-FR"/>
        </a:p>
      </dgm:t>
    </dgm:pt>
    <dgm:pt modelId="{1E8EC512-A0FA-8743-84C9-90C24A9D192B}" type="pres">
      <dgm:prSet presAssocID="{D8B7BB8D-0623-1848-8C53-AA7B5D96A2F2}" presName="textNode" presStyleLbl="bgShp" presStyleIdx="3" presStyleCnt="5"/>
      <dgm:spPr/>
      <dgm:t>
        <a:bodyPr/>
        <a:lstStyle/>
        <a:p>
          <a:endParaRPr lang="fr-FR"/>
        </a:p>
      </dgm:t>
    </dgm:pt>
    <dgm:pt modelId="{58479AC5-27B7-8B4E-BEE0-85426A882EBB}" type="pres">
      <dgm:prSet presAssocID="{D8B7BB8D-0623-1848-8C53-AA7B5D96A2F2}" presName="compChildNode" presStyleCnt="0"/>
      <dgm:spPr/>
    </dgm:pt>
    <dgm:pt modelId="{A49A46A4-5361-7F4F-90C4-3C9FB7FF14C9}" type="pres">
      <dgm:prSet presAssocID="{D8B7BB8D-0623-1848-8C53-AA7B5D96A2F2}" presName="theInnerList" presStyleCnt="0"/>
      <dgm:spPr/>
    </dgm:pt>
    <dgm:pt modelId="{5471B008-A92E-0744-933B-7DFCB344BD42}" type="pres">
      <dgm:prSet presAssocID="{AFD0869B-4C2F-2142-8F02-677B8A1E3549}" presName="childNode" presStyleLbl="node1" presStyleIdx="2" presStyleCnt="6" custScaleY="314860" custLinFactY="188309" custLinFactNeighborX="-27201" custLinFactNeighborY="20000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907035D-8A6C-4148-8DC3-A1FD260DC4FF}" type="pres">
      <dgm:prSet presAssocID="{AFD0869B-4C2F-2142-8F02-677B8A1E3549}" presName="aSpace2" presStyleCnt="0"/>
      <dgm:spPr/>
    </dgm:pt>
    <dgm:pt modelId="{A1B7BC83-1EFD-A847-96BC-74E0B5C4D803}" type="pres">
      <dgm:prSet presAssocID="{7C367F2A-FE1B-CD41-A26C-0B1A80A9C9DD}" presName="childNode" presStyleLbl="node1" presStyleIdx="3" presStyleCnt="6" custScaleY="406833" custLinFactX="-200000" custLinFactY="-200000" custLinFactNeighborX="-202976" custLinFactNeighborY="-24039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F9AC94A-E877-1547-B8A5-95D1575D40D5}" type="pres">
      <dgm:prSet presAssocID="{7C367F2A-FE1B-CD41-A26C-0B1A80A9C9DD}" presName="aSpace2" presStyleCnt="0"/>
      <dgm:spPr/>
    </dgm:pt>
    <dgm:pt modelId="{9CCA9E54-7235-2643-93AE-5C5D31A000B9}" type="pres">
      <dgm:prSet presAssocID="{0F606113-4B52-624A-BE41-C534ADBC8309}" presName="childNode" presStyleLbl="node1" presStyleIdx="4" presStyleCnt="6" custLinFactX="-200000" custLinFactY="-124511" custLinFactNeighborX="-202976" custLinFactNeighborY="-20000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70E0920-17E8-2F44-9918-D001DEDCEB4A}" type="pres">
      <dgm:prSet presAssocID="{D8B7BB8D-0623-1848-8C53-AA7B5D96A2F2}" presName="aSpace" presStyleCnt="0"/>
      <dgm:spPr/>
    </dgm:pt>
    <dgm:pt modelId="{F6C28FBA-7A3F-9E45-9972-376ADD76CE96}" type="pres">
      <dgm:prSet presAssocID="{7EDA10CC-4270-B944-8DAE-82CAFCC41ACF}" presName="compNode" presStyleCnt="0"/>
      <dgm:spPr/>
    </dgm:pt>
    <dgm:pt modelId="{5D7E5D52-8EC8-F045-9949-3BA4A3B2A05B}" type="pres">
      <dgm:prSet presAssocID="{7EDA10CC-4270-B944-8DAE-82CAFCC41ACF}" presName="aNode" presStyleLbl="bgShp" presStyleIdx="4" presStyleCnt="5" custLinFactNeighborX="-27784" custLinFactNeighborY="250"/>
      <dgm:spPr/>
      <dgm:t>
        <a:bodyPr/>
        <a:lstStyle/>
        <a:p>
          <a:endParaRPr lang="fr-FR"/>
        </a:p>
      </dgm:t>
    </dgm:pt>
    <dgm:pt modelId="{50C84FA6-B4AE-EA4A-997A-8CC90C111681}" type="pres">
      <dgm:prSet presAssocID="{7EDA10CC-4270-B944-8DAE-82CAFCC41ACF}" presName="textNode" presStyleLbl="bgShp" presStyleIdx="4" presStyleCnt="5"/>
      <dgm:spPr/>
      <dgm:t>
        <a:bodyPr/>
        <a:lstStyle/>
        <a:p>
          <a:endParaRPr lang="fr-FR"/>
        </a:p>
      </dgm:t>
    </dgm:pt>
    <dgm:pt modelId="{EFD97A36-905C-2748-AADB-871B7F03EE6E}" type="pres">
      <dgm:prSet presAssocID="{7EDA10CC-4270-B944-8DAE-82CAFCC41ACF}" presName="compChildNode" presStyleCnt="0"/>
      <dgm:spPr/>
    </dgm:pt>
    <dgm:pt modelId="{FB3FA235-2075-8049-B153-6D3F3D4CBC1B}" type="pres">
      <dgm:prSet presAssocID="{7EDA10CC-4270-B944-8DAE-82CAFCC41ACF}" presName="theInnerList" presStyleCnt="0"/>
      <dgm:spPr/>
    </dgm:pt>
    <dgm:pt modelId="{D6F64DD8-DB9C-0E48-A7FA-9299AAD0815E}" type="pres">
      <dgm:prSet presAssocID="{894B9DCA-7502-224F-AA40-EBD9927D9F39}" presName="childNode" presStyleLbl="node1" presStyleIdx="5" presStyleCnt="6" custScaleY="31197" custLinFactNeighborX="-35795" custLinFactNeighborY="-175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16DDD9E9-971D-AE4C-B82B-2FECC9455AB4}" type="presOf" srcId="{C37D4DA2-2798-2640-89ED-9F5B377D5B32}" destId="{454DF37B-0623-5F4C-8994-411F0B183D76}" srcOrd="0" destOrd="0" presId="urn:microsoft.com/office/officeart/2005/8/layout/lProcess2"/>
    <dgm:cxn modelId="{00872924-1053-C245-8100-817948F2AB41}" srcId="{D8B7BB8D-0623-1848-8C53-AA7B5D96A2F2}" destId="{7C367F2A-FE1B-CD41-A26C-0B1A80A9C9DD}" srcOrd="1" destOrd="0" parTransId="{8B3A26EA-CD20-BA4D-A8C5-48886F87D329}" sibTransId="{3DC93E4C-65D8-0D48-A29C-38E0AFCC05CC}"/>
    <dgm:cxn modelId="{B9A3B904-FA88-9443-94AE-CB3B3C65305F}" type="presOf" srcId="{1A058266-547E-2C41-BDFF-B839994363B7}" destId="{CE4B24F3-2FFD-234C-BCC3-7ED380359ADA}" srcOrd="0" destOrd="0" presId="urn:microsoft.com/office/officeart/2005/8/layout/lProcess2"/>
    <dgm:cxn modelId="{886430C2-56A4-074A-A17F-4AC5246F792D}" type="presOf" srcId="{AED36107-7F5F-5C40-BFCC-5E869531318C}" destId="{82E82FFD-2FE3-2E47-9221-22A5FA1C3484}" srcOrd="0" destOrd="0" presId="urn:microsoft.com/office/officeart/2005/8/layout/lProcess2"/>
    <dgm:cxn modelId="{CD5C8BB9-85F6-7040-86C3-DBD097A9C7CB}" type="presOf" srcId="{D8B7BB8D-0623-1848-8C53-AA7B5D96A2F2}" destId="{1E8EC512-A0FA-8743-84C9-90C24A9D192B}" srcOrd="1" destOrd="0" presId="urn:microsoft.com/office/officeart/2005/8/layout/lProcess2"/>
    <dgm:cxn modelId="{C4A59DD4-121A-3C4D-88A3-136926A72D34}" srcId="{D8B7BB8D-0623-1848-8C53-AA7B5D96A2F2}" destId="{0F606113-4B52-624A-BE41-C534ADBC8309}" srcOrd="2" destOrd="0" parTransId="{31E4E27F-B824-C04C-BBED-B1D91ED21DDA}" sibTransId="{E42F851D-83E7-E14C-94FB-F6B7065BC509}"/>
    <dgm:cxn modelId="{9B71F256-CA78-7C41-9B82-154CFEB180D5}" type="presOf" srcId="{AFD0869B-4C2F-2142-8F02-677B8A1E3549}" destId="{5471B008-A92E-0744-933B-7DFCB344BD42}" srcOrd="0" destOrd="0" presId="urn:microsoft.com/office/officeart/2005/8/layout/lProcess2"/>
    <dgm:cxn modelId="{603EC91D-A6EF-9243-8EF6-579E7B30BBE5}" srcId="{1A058266-547E-2C41-BDFF-B839994363B7}" destId="{AED36107-7F5F-5C40-BFCC-5E869531318C}" srcOrd="2" destOrd="0" parTransId="{DB79C353-334E-154D-9DA0-76C75BF3868F}" sibTransId="{02D6CB34-1419-FA45-A32F-5653DCB36A21}"/>
    <dgm:cxn modelId="{A4A21E5C-4D75-7C4B-BE96-6955FF756D90}" srcId="{1A058266-547E-2C41-BDFF-B839994363B7}" destId="{D8B7BB8D-0623-1848-8C53-AA7B5D96A2F2}" srcOrd="3" destOrd="0" parTransId="{36B2B722-45B4-BA4A-BFEA-C2ADB50B3E12}" sibTransId="{786484AA-FAFB-F441-8477-635CB1E32696}"/>
    <dgm:cxn modelId="{D59A5DF7-4613-5049-96E1-1738B390D1E5}" srcId="{1A058266-547E-2C41-BDFF-B839994363B7}" destId="{7EDA10CC-4270-B944-8DAE-82CAFCC41ACF}" srcOrd="4" destOrd="0" parTransId="{226DE5AC-C6D4-F34B-8949-9816C017F560}" sibTransId="{B490B0C5-3E88-9645-AAA7-284FF358B3C6}"/>
    <dgm:cxn modelId="{4A689367-9AE4-2C40-BBB8-9E9039CD20A4}" type="presOf" srcId="{511B49C0-6B26-0946-85B1-0FEA6A4A0F9B}" destId="{AC8D2660-96AE-B24F-9112-962A4668CAD9}" srcOrd="0" destOrd="0" presId="urn:microsoft.com/office/officeart/2005/8/layout/lProcess2"/>
    <dgm:cxn modelId="{BA280D3B-BDB7-FF4C-AF84-E6BC8D2C5D9F}" type="presOf" srcId="{AED36107-7F5F-5C40-BFCC-5E869531318C}" destId="{739B8AE9-2108-834A-9CAA-4E99096A4F22}" srcOrd="1" destOrd="0" presId="urn:microsoft.com/office/officeart/2005/8/layout/lProcess2"/>
    <dgm:cxn modelId="{B58336A8-B46C-4F43-B70E-1710A4350785}" type="presOf" srcId="{0F606113-4B52-624A-BE41-C534ADBC8309}" destId="{9CCA9E54-7235-2643-93AE-5C5D31A000B9}" srcOrd="0" destOrd="0" presId="urn:microsoft.com/office/officeart/2005/8/layout/lProcess2"/>
    <dgm:cxn modelId="{1816BE89-02E4-BF40-A3F9-DB7C52244492}" type="presOf" srcId="{D8B7BB8D-0623-1848-8C53-AA7B5D96A2F2}" destId="{5202804A-AAB9-2D40-AE1D-AD08594D4974}" srcOrd="0" destOrd="0" presId="urn:microsoft.com/office/officeart/2005/8/layout/lProcess2"/>
    <dgm:cxn modelId="{83BCD7A9-FF8F-7D47-919E-124E727DC8AA}" type="presOf" srcId="{7EDA10CC-4270-B944-8DAE-82CAFCC41ACF}" destId="{5D7E5D52-8EC8-F045-9949-3BA4A3B2A05B}" srcOrd="0" destOrd="0" presId="urn:microsoft.com/office/officeart/2005/8/layout/lProcess2"/>
    <dgm:cxn modelId="{AF7C3708-0547-5642-8DF3-D76A02735E21}" srcId="{AED36107-7F5F-5C40-BFCC-5E869531318C}" destId="{511B49C0-6B26-0946-85B1-0FEA6A4A0F9B}" srcOrd="1" destOrd="0" parTransId="{BAF02823-B451-A84E-911D-0962B8A67357}" sibTransId="{4A400BA8-D8F5-3440-A9FA-E3DB27F301F0}"/>
    <dgm:cxn modelId="{5F0DDB3D-36CD-AF49-BF3B-6DA1209E434A}" type="presOf" srcId="{894B9DCA-7502-224F-AA40-EBD9927D9F39}" destId="{D6F64DD8-DB9C-0E48-A7FA-9299AAD0815E}" srcOrd="0" destOrd="0" presId="urn:microsoft.com/office/officeart/2005/8/layout/lProcess2"/>
    <dgm:cxn modelId="{D791ECD4-C643-5149-9A24-FABA41EF1BE1}" type="presOf" srcId="{7EDA10CC-4270-B944-8DAE-82CAFCC41ACF}" destId="{50C84FA6-B4AE-EA4A-997A-8CC90C111681}" srcOrd="1" destOrd="0" presId="urn:microsoft.com/office/officeart/2005/8/layout/lProcess2"/>
    <dgm:cxn modelId="{52776D78-0B4E-064A-B556-802B53DEB7BC}" type="presOf" srcId="{95BB8922-D491-BA42-BE51-C87AA0CDE1BA}" destId="{64A1D054-192D-9141-B11E-900E01362527}" srcOrd="0" destOrd="0" presId="urn:microsoft.com/office/officeart/2005/8/layout/lProcess2"/>
    <dgm:cxn modelId="{96CCCAE7-B43B-1A4A-B1A8-E5EB762681FA}" type="presOf" srcId="{70EA0546-62F9-1D40-B1B9-C0D9923E4021}" destId="{FE1CB257-A8FC-E64C-8E3E-85464A74504F}" srcOrd="0" destOrd="0" presId="urn:microsoft.com/office/officeart/2005/8/layout/lProcess2"/>
    <dgm:cxn modelId="{43256B33-6E38-864F-AD8D-5051BAD99264}" type="presOf" srcId="{C37D4DA2-2798-2640-89ED-9F5B377D5B32}" destId="{E7861B1B-971A-4146-8A0A-49216FE03F46}" srcOrd="1" destOrd="0" presId="urn:microsoft.com/office/officeart/2005/8/layout/lProcess2"/>
    <dgm:cxn modelId="{BEF1E76C-D351-CF43-961F-1C05028D845B}" srcId="{D8B7BB8D-0623-1848-8C53-AA7B5D96A2F2}" destId="{AFD0869B-4C2F-2142-8F02-677B8A1E3549}" srcOrd="0" destOrd="0" parTransId="{658A7D33-EC4B-BA4D-A750-7906E48B158D}" sibTransId="{318B6DE7-C55D-3046-98F2-2B49165BFEA6}"/>
    <dgm:cxn modelId="{C080917C-A69F-7D45-970F-5665DFBE7623}" type="presOf" srcId="{7C367F2A-FE1B-CD41-A26C-0B1A80A9C9DD}" destId="{A1B7BC83-1EFD-A847-96BC-74E0B5C4D803}" srcOrd="0" destOrd="0" presId="urn:microsoft.com/office/officeart/2005/8/layout/lProcess2"/>
    <dgm:cxn modelId="{6154F14F-8F28-7C48-859C-7482DE74F152}" srcId="{AED36107-7F5F-5C40-BFCC-5E869531318C}" destId="{95BB8922-D491-BA42-BE51-C87AA0CDE1BA}" srcOrd="0" destOrd="0" parTransId="{B4BE73E7-8429-4B41-8E5C-34F039D088C0}" sibTransId="{66453971-AB52-E644-AAEA-C4EBBAA2421E}"/>
    <dgm:cxn modelId="{9602A3B3-BC36-934C-AF8A-72647FD9B9D8}" srcId="{1A058266-547E-2C41-BDFF-B839994363B7}" destId="{70EA0546-62F9-1D40-B1B9-C0D9923E4021}" srcOrd="0" destOrd="0" parTransId="{A5D92A6D-9E30-4542-9723-9B4B299AD018}" sibTransId="{9F7D08CF-EF99-2549-BEE3-AD9E4AEBB7E7}"/>
    <dgm:cxn modelId="{923FFBCF-5370-BB4E-B082-39534B50CE4E}" type="presOf" srcId="{70EA0546-62F9-1D40-B1B9-C0D9923E4021}" destId="{F4B57EDF-041C-434F-81B3-8C07B35E06FF}" srcOrd="1" destOrd="0" presId="urn:microsoft.com/office/officeart/2005/8/layout/lProcess2"/>
    <dgm:cxn modelId="{64112BF7-9238-874E-8742-FBFC2A4D88AC}" srcId="{7EDA10CC-4270-B944-8DAE-82CAFCC41ACF}" destId="{894B9DCA-7502-224F-AA40-EBD9927D9F39}" srcOrd="0" destOrd="0" parTransId="{F5C3FEC1-4B12-484E-A818-9D017B1D4909}" sibTransId="{1E95CCA7-BA3C-1940-997F-6F6C6FCDC6BC}"/>
    <dgm:cxn modelId="{A1BCA68B-C178-F549-919E-A512149E0EC9}" srcId="{1A058266-547E-2C41-BDFF-B839994363B7}" destId="{C37D4DA2-2798-2640-89ED-9F5B377D5B32}" srcOrd="1" destOrd="0" parTransId="{2D5854B6-C3FC-4E4C-9684-1C74BB123F19}" sibTransId="{481B21A0-B791-5042-BF31-97CD14202EC8}"/>
    <dgm:cxn modelId="{2F2A4702-0381-C243-8440-C2BFDE7D9EB5}" type="presParOf" srcId="{CE4B24F3-2FFD-234C-BCC3-7ED380359ADA}" destId="{1FA68AB2-63D1-2247-91DC-B35106E3EB30}" srcOrd="0" destOrd="0" presId="urn:microsoft.com/office/officeart/2005/8/layout/lProcess2"/>
    <dgm:cxn modelId="{B47438AE-FB7F-F842-A92A-CFFFDF624D1E}" type="presParOf" srcId="{1FA68AB2-63D1-2247-91DC-B35106E3EB30}" destId="{FE1CB257-A8FC-E64C-8E3E-85464A74504F}" srcOrd="0" destOrd="0" presId="urn:microsoft.com/office/officeart/2005/8/layout/lProcess2"/>
    <dgm:cxn modelId="{A13F13EB-15A7-E949-A82A-78FE2255A757}" type="presParOf" srcId="{1FA68AB2-63D1-2247-91DC-B35106E3EB30}" destId="{F4B57EDF-041C-434F-81B3-8C07B35E06FF}" srcOrd="1" destOrd="0" presId="urn:microsoft.com/office/officeart/2005/8/layout/lProcess2"/>
    <dgm:cxn modelId="{0924B35B-A558-8448-AA32-37B887126622}" type="presParOf" srcId="{1FA68AB2-63D1-2247-91DC-B35106E3EB30}" destId="{5A61919B-5B2D-B445-912C-9629563B84B7}" srcOrd="2" destOrd="0" presId="urn:microsoft.com/office/officeart/2005/8/layout/lProcess2"/>
    <dgm:cxn modelId="{FD24E122-3D11-7743-BB8A-1BC9BF928E56}" type="presParOf" srcId="{5A61919B-5B2D-B445-912C-9629563B84B7}" destId="{D0E8F60B-6AC4-8245-B913-9E70201641E2}" srcOrd="0" destOrd="0" presId="urn:microsoft.com/office/officeart/2005/8/layout/lProcess2"/>
    <dgm:cxn modelId="{9A906303-D4F4-404F-95D4-4ED791C2ECCE}" type="presParOf" srcId="{CE4B24F3-2FFD-234C-BCC3-7ED380359ADA}" destId="{2879768C-0ADD-A840-98A0-70FC8B8BFC8C}" srcOrd="1" destOrd="0" presId="urn:microsoft.com/office/officeart/2005/8/layout/lProcess2"/>
    <dgm:cxn modelId="{47092B3A-3930-FC44-B77E-9DB67993669F}" type="presParOf" srcId="{CE4B24F3-2FFD-234C-BCC3-7ED380359ADA}" destId="{115E3A1E-866C-D844-BCA5-CB5C3520B880}" srcOrd="2" destOrd="0" presId="urn:microsoft.com/office/officeart/2005/8/layout/lProcess2"/>
    <dgm:cxn modelId="{328DBEEF-CA13-0E41-8B47-0E91271CC26E}" type="presParOf" srcId="{115E3A1E-866C-D844-BCA5-CB5C3520B880}" destId="{454DF37B-0623-5F4C-8994-411F0B183D76}" srcOrd="0" destOrd="0" presId="urn:microsoft.com/office/officeart/2005/8/layout/lProcess2"/>
    <dgm:cxn modelId="{24D4E213-D967-8444-8C95-D79CE41F0DB7}" type="presParOf" srcId="{115E3A1E-866C-D844-BCA5-CB5C3520B880}" destId="{E7861B1B-971A-4146-8A0A-49216FE03F46}" srcOrd="1" destOrd="0" presId="urn:microsoft.com/office/officeart/2005/8/layout/lProcess2"/>
    <dgm:cxn modelId="{5B9194C0-F569-F745-A550-A2DD25BEEA7A}" type="presParOf" srcId="{115E3A1E-866C-D844-BCA5-CB5C3520B880}" destId="{6C0DC773-59F6-8449-AAE6-0BACBBF8E52B}" srcOrd="2" destOrd="0" presId="urn:microsoft.com/office/officeart/2005/8/layout/lProcess2"/>
    <dgm:cxn modelId="{BDC4F652-11E7-B340-B4AF-82F65466C3BA}" type="presParOf" srcId="{6C0DC773-59F6-8449-AAE6-0BACBBF8E52B}" destId="{98EFCBF5-836F-6B40-A7F5-F8E7FA9201DF}" srcOrd="0" destOrd="0" presId="urn:microsoft.com/office/officeart/2005/8/layout/lProcess2"/>
    <dgm:cxn modelId="{FF273374-D45D-1D4C-AAF4-FA26FA05B1BA}" type="presParOf" srcId="{CE4B24F3-2FFD-234C-BCC3-7ED380359ADA}" destId="{4C26BE3D-E28D-394B-889E-EA2460951946}" srcOrd="3" destOrd="0" presId="urn:microsoft.com/office/officeart/2005/8/layout/lProcess2"/>
    <dgm:cxn modelId="{1CBFD2EE-8405-D243-AE92-669D7657F258}" type="presParOf" srcId="{CE4B24F3-2FFD-234C-BCC3-7ED380359ADA}" destId="{FE7D4BD8-75DF-AD40-B18A-D32210797432}" srcOrd="4" destOrd="0" presId="urn:microsoft.com/office/officeart/2005/8/layout/lProcess2"/>
    <dgm:cxn modelId="{1EA44515-37D6-B548-989F-9F2D70D4F63B}" type="presParOf" srcId="{FE7D4BD8-75DF-AD40-B18A-D32210797432}" destId="{82E82FFD-2FE3-2E47-9221-22A5FA1C3484}" srcOrd="0" destOrd="0" presId="urn:microsoft.com/office/officeart/2005/8/layout/lProcess2"/>
    <dgm:cxn modelId="{327A56D5-9922-634A-A922-BE62BC213622}" type="presParOf" srcId="{FE7D4BD8-75DF-AD40-B18A-D32210797432}" destId="{739B8AE9-2108-834A-9CAA-4E99096A4F22}" srcOrd="1" destOrd="0" presId="urn:microsoft.com/office/officeart/2005/8/layout/lProcess2"/>
    <dgm:cxn modelId="{58D82998-8676-8F49-AC47-279FDC820010}" type="presParOf" srcId="{FE7D4BD8-75DF-AD40-B18A-D32210797432}" destId="{FC0BDA39-0D62-0B43-BDD7-489F650616C2}" srcOrd="2" destOrd="0" presId="urn:microsoft.com/office/officeart/2005/8/layout/lProcess2"/>
    <dgm:cxn modelId="{198B90DA-F3B1-9847-937E-A9A375EE7763}" type="presParOf" srcId="{FC0BDA39-0D62-0B43-BDD7-489F650616C2}" destId="{1E0FC561-61DC-7241-99B8-CF37AB50CE31}" srcOrd="0" destOrd="0" presId="urn:microsoft.com/office/officeart/2005/8/layout/lProcess2"/>
    <dgm:cxn modelId="{F18EDA0D-D511-CF4B-AF5F-DAE3E650D37E}" type="presParOf" srcId="{1E0FC561-61DC-7241-99B8-CF37AB50CE31}" destId="{64A1D054-192D-9141-B11E-900E01362527}" srcOrd="0" destOrd="0" presId="urn:microsoft.com/office/officeart/2005/8/layout/lProcess2"/>
    <dgm:cxn modelId="{8C45E1A0-B95E-2543-B099-E896D7B5EA74}" type="presParOf" srcId="{1E0FC561-61DC-7241-99B8-CF37AB50CE31}" destId="{84268DFD-2390-1F43-9875-E996BF6C7FF4}" srcOrd="1" destOrd="0" presId="urn:microsoft.com/office/officeart/2005/8/layout/lProcess2"/>
    <dgm:cxn modelId="{910D098B-10B4-0B4C-860F-19AD866F0A70}" type="presParOf" srcId="{1E0FC561-61DC-7241-99B8-CF37AB50CE31}" destId="{AC8D2660-96AE-B24F-9112-962A4668CAD9}" srcOrd="2" destOrd="0" presId="urn:microsoft.com/office/officeart/2005/8/layout/lProcess2"/>
    <dgm:cxn modelId="{D42FBF43-C4BE-F943-B044-829BCD66A0E9}" type="presParOf" srcId="{CE4B24F3-2FFD-234C-BCC3-7ED380359ADA}" destId="{005123B7-3832-BB4C-8D91-53FC68E6009F}" srcOrd="5" destOrd="0" presId="urn:microsoft.com/office/officeart/2005/8/layout/lProcess2"/>
    <dgm:cxn modelId="{4800B4DD-02C2-7143-B602-B6FCB019FCA2}" type="presParOf" srcId="{CE4B24F3-2FFD-234C-BCC3-7ED380359ADA}" destId="{6C2D1E36-F4D4-7044-B9E6-65DB32F132A7}" srcOrd="6" destOrd="0" presId="urn:microsoft.com/office/officeart/2005/8/layout/lProcess2"/>
    <dgm:cxn modelId="{A3D135C5-D71D-CC4E-95C3-22005309CD91}" type="presParOf" srcId="{6C2D1E36-F4D4-7044-B9E6-65DB32F132A7}" destId="{5202804A-AAB9-2D40-AE1D-AD08594D4974}" srcOrd="0" destOrd="0" presId="urn:microsoft.com/office/officeart/2005/8/layout/lProcess2"/>
    <dgm:cxn modelId="{CC0A44A1-5816-C049-A2F4-6E9E1CB96A76}" type="presParOf" srcId="{6C2D1E36-F4D4-7044-B9E6-65DB32F132A7}" destId="{1E8EC512-A0FA-8743-84C9-90C24A9D192B}" srcOrd="1" destOrd="0" presId="urn:microsoft.com/office/officeart/2005/8/layout/lProcess2"/>
    <dgm:cxn modelId="{0B5C91AF-869C-0846-9CA6-DBE3983D9F39}" type="presParOf" srcId="{6C2D1E36-F4D4-7044-B9E6-65DB32F132A7}" destId="{58479AC5-27B7-8B4E-BEE0-85426A882EBB}" srcOrd="2" destOrd="0" presId="urn:microsoft.com/office/officeart/2005/8/layout/lProcess2"/>
    <dgm:cxn modelId="{7B07ADDD-6EA4-E544-BBCC-C3BF0C6C4AA3}" type="presParOf" srcId="{58479AC5-27B7-8B4E-BEE0-85426A882EBB}" destId="{A49A46A4-5361-7F4F-90C4-3C9FB7FF14C9}" srcOrd="0" destOrd="0" presId="urn:microsoft.com/office/officeart/2005/8/layout/lProcess2"/>
    <dgm:cxn modelId="{AEA44C63-3735-3B46-BE5F-1DA0183F4348}" type="presParOf" srcId="{A49A46A4-5361-7F4F-90C4-3C9FB7FF14C9}" destId="{5471B008-A92E-0744-933B-7DFCB344BD42}" srcOrd="0" destOrd="0" presId="urn:microsoft.com/office/officeart/2005/8/layout/lProcess2"/>
    <dgm:cxn modelId="{35390C68-9988-4349-BEA4-5C3CBBD71197}" type="presParOf" srcId="{A49A46A4-5361-7F4F-90C4-3C9FB7FF14C9}" destId="{6907035D-8A6C-4148-8DC3-A1FD260DC4FF}" srcOrd="1" destOrd="0" presId="urn:microsoft.com/office/officeart/2005/8/layout/lProcess2"/>
    <dgm:cxn modelId="{5E2B5FEC-ACB7-2D45-9F42-A4CC0546B216}" type="presParOf" srcId="{A49A46A4-5361-7F4F-90C4-3C9FB7FF14C9}" destId="{A1B7BC83-1EFD-A847-96BC-74E0B5C4D803}" srcOrd="2" destOrd="0" presId="urn:microsoft.com/office/officeart/2005/8/layout/lProcess2"/>
    <dgm:cxn modelId="{DBCE762C-DEC3-A34C-AF68-ED4ADE8E5163}" type="presParOf" srcId="{A49A46A4-5361-7F4F-90C4-3C9FB7FF14C9}" destId="{DF9AC94A-E877-1547-B8A5-95D1575D40D5}" srcOrd="3" destOrd="0" presId="urn:microsoft.com/office/officeart/2005/8/layout/lProcess2"/>
    <dgm:cxn modelId="{E60D6419-CA75-244C-892B-4B40D2D90878}" type="presParOf" srcId="{A49A46A4-5361-7F4F-90C4-3C9FB7FF14C9}" destId="{9CCA9E54-7235-2643-93AE-5C5D31A000B9}" srcOrd="4" destOrd="0" presId="urn:microsoft.com/office/officeart/2005/8/layout/lProcess2"/>
    <dgm:cxn modelId="{946DA65C-9603-B44E-B28D-DA1D620A61BA}" type="presParOf" srcId="{CE4B24F3-2FFD-234C-BCC3-7ED380359ADA}" destId="{670E0920-17E8-2F44-9918-D001DEDCEB4A}" srcOrd="7" destOrd="0" presId="urn:microsoft.com/office/officeart/2005/8/layout/lProcess2"/>
    <dgm:cxn modelId="{A0AC786B-9183-EB41-8F4A-1A8A4E78B0DE}" type="presParOf" srcId="{CE4B24F3-2FFD-234C-BCC3-7ED380359ADA}" destId="{F6C28FBA-7A3F-9E45-9972-376ADD76CE96}" srcOrd="8" destOrd="0" presId="urn:microsoft.com/office/officeart/2005/8/layout/lProcess2"/>
    <dgm:cxn modelId="{3C93B00B-ED2D-C447-9642-4D1230889E29}" type="presParOf" srcId="{F6C28FBA-7A3F-9E45-9972-376ADD76CE96}" destId="{5D7E5D52-8EC8-F045-9949-3BA4A3B2A05B}" srcOrd="0" destOrd="0" presId="urn:microsoft.com/office/officeart/2005/8/layout/lProcess2"/>
    <dgm:cxn modelId="{E5053CCA-D002-7043-9F3C-F3E7D5AC822B}" type="presParOf" srcId="{F6C28FBA-7A3F-9E45-9972-376ADD76CE96}" destId="{50C84FA6-B4AE-EA4A-997A-8CC90C111681}" srcOrd="1" destOrd="0" presId="urn:microsoft.com/office/officeart/2005/8/layout/lProcess2"/>
    <dgm:cxn modelId="{B0C06477-5663-5E49-A4B4-E7366C2C6562}" type="presParOf" srcId="{F6C28FBA-7A3F-9E45-9972-376ADD76CE96}" destId="{EFD97A36-905C-2748-AADB-871B7F03EE6E}" srcOrd="2" destOrd="0" presId="urn:microsoft.com/office/officeart/2005/8/layout/lProcess2"/>
    <dgm:cxn modelId="{BD8A9B0E-B796-F74A-B6D6-51AF8613689E}" type="presParOf" srcId="{EFD97A36-905C-2748-AADB-871B7F03EE6E}" destId="{FB3FA235-2075-8049-B153-6D3F3D4CBC1B}" srcOrd="0" destOrd="0" presId="urn:microsoft.com/office/officeart/2005/8/layout/lProcess2"/>
    <dgm:cxn modelId="{8FDC2161-B101-9248-8583-A8492EBD58C5}" type="presParOf" srcId="{FB3FA235-2075-8049-B153-6D3F3D4CBC1B}" destId="{D6F64DD8-DB9C-0E48-A7FA-9299AAD0815E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CB257-A8FC-E64C-8E3E-85464A74504F}">
      <dsp:nvSpPr>
        <dsp:cNvPr id="0" name=""/>
        <dsp:cNvSpPr/>
      </dsp:nvSpPr>
      <dsp:spPr>
        <a:xfrm>
          <a:off x="38104" y="0"/>
          <a:ext cx="1522362" cy="44196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 smtClean="0">
              <a:solidFill>
                <a:schemeClr val="tx1"/>
              </a:solidFill>
            </a:rPr>
            <a:t>Prononciation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300" kern="1200" dirty="0" smtClean="0"/>
        </a:p>
      </dsp:txBody>
      <dsp:txXfrm>
        <a:off x="38104" y="0"/>
        <a:ext cx="1522362" cy="1325880"/>
      </dsp:txXfrm>
    </dsp:sp>
    <dsp:sp modelId="{454DF37B-0623-5F4C-8994-411F0B183D76}">
      <dsp:nvSpPr>
        <dsp:cNvPr id="0" name=""/>
        <dsp:cNvSpPr/>
      </dsp:nvSpPr>
      <dsp:spPr>
        <a:xfrm>
          <a:off x="1531877" y="0"/>
          <a:ext cx="1522362" cy="44196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b="1" kern="1200" dirty="0" smtClean="0"/>
            <a:t>Lexique</a:t>
          </a:r>
        </a:p>
      </dsp:txBody>
      <dsp:txXfrm>
        <a:off x="1531877" y="0"/>
        <a:ext cx="1522362" cy="1325880"/>
      </dsp:txXfrm>
    </dsp:sp>
    <dsp:sp modelId="{82E82FFD-2FE3-2E47-9221-22A5FA1C3484}">
      <dsp:nvSpPr>
        <dsp:cNvPr id="0" name=""/>
        <dsp:cNvSpPr/>
      </dsp:nvSpPr>
      <dsp:spPr>
        <a:xfrm>
          <a:off x="3063770" y="0"/>
          <a:ext cx="1522362" cy="44196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b="1" kern="1200" dirty="0" smtClean="0"/>
            <a:t>Syntaxe</a:t>
          </a:r>
          <a:endParaRPr lang="fr-FR" sz="2000" b="1" kern="1200" dirty="0"/>
        </a:p>
      </dsp:txBody>
      <dsp:txXfrm>
        <a:off x="3063770" y="0"/>
        <a:ext cx="1522362" cy="1325880"/>
      </dsp:txXfrm>
    </dsp:sp>
    <dsp:sp modelId="{64A1D054-192D-9141-B11E-900E01362527}">
      <dsp:nvSpPr>
        <dsp:cNvPr id="0" name=""/>
        <dsp:cNvSpPr/>
      </dsp:nvSpPr>
      <dsp:spPr>
        <a:xfrm>
          <a:off x="3272656" y="1808210"/>
          <a:ext cx="1217890" cy="18449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Valeur fonctionnelle du discours parlé</a:t>
          </a:r>
          <a:endParaRPr lang="fr-FR" sz="1400" kern="1200" dirty="0"/>
        </a:p>
      </dsp:txBody>
      <dsp:txXfrm>
        <a:off x="3308327" y="1843881"/>
        <a:ext cx="1146548" cy="1773590"/>
      </dsp:txXfrm>
    </dsp:sp>
    <dsp:sp modelId="{AC8D2660-96AE-B24F-9112-962A4668CAD9}">
      <dsp:nvSpPr>
        <dsp:cNvPr id="0" name=""/>
        <dsp:cNvSpPr/>
      </dsp:nvSpPr>
      <dsp:spPr>
        <a:xfrm>
          <a:off x="1601510" y="2569040"/>
          <a:ext cx="1235513" cy="9836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Néologie ordinaire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Expressions propres à l’oral</a:t>
          </a:r>
          <a:endParaRPr lang="fr-FR" sz="1400" kern="1200" dirty="0"/>
        </a:p>
      </dsp:txBody>
      <dsp:txXfrm>
        <a:off x="1630321" y="2597851"/>
        <a:ext cx="1177891" cy="926049"/>
      </dsp:txXfrm>
    </dsp:sp>
    <dsp:sp modelId="{5202804A-AAB9-2D40-AE1D-AD08594D4974}">
      <dsp:nvSpPr>
        <dsp:cNvPr id="0" name=""/>
        <dsp:cNvSpPr/>
      </dsp:nvSpPr>
      <dsp:spPr>
        <a:xfrm>
          <a:off x="4595647" y="0"/>
          <a:ext cx="1522362" cy="44196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b="1" kern="1200" dirty="0" smtClean="0"/>
            <a:t>Variation</a:t>
          </a:r>
          <a:endParaRPr lang="fr-FR" sz="2000" b="1" kern="1200" dirty="0"/>
        </a:p>
      </dsp:txBody>
      <dsp:txXfrm>
        <a:off x="4595647" y="0"/>
        <a:ext cx="1522362" cy="1325880"/>
      </dsp:txXfrm>
    </dsp:sp>
    <dsp:sp modelId="{5471B008-A92E-0744-933B-7DFCB344BD42}">
      <dsp:nvSpPr>
        <dsp:cNvPr id="0" name=""/>
        <dsp:cNvSpPr/>
      </dsp:nvSpPr>
      <dsp:spPr>
        <a:xfrm>
          <a:off x="4734916" y="2064871"/>
          <a:ext cx="1217890" cy="10599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Contextes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Normes</a:t>
          </a:r>
          <a:endParaRPr lang="fr-FR" sz="1400" kern="1200" dirty="0"/>
        </a:p>
      </dsp:txBody>
      <dsp:txXfrm>
        <a:off x="4765962" y="2095917"/>
        <a:ext cx="1155798" cy="997881"/>
      </dsp:txXfrm>
    </dsp:sp>
    <dsp:sp modelId="{A1B7BC83-1EFD-A847-96BC-74E0B5C4D803}">
      <dsp:nvSpPr>
        <dsp:cNvPr id="0" name=""/>
        <dsp:cNvSpPr/>
      </dsp:nvSpPr>
      <dsp:spPr>
        <a:xfrm>
          <a:off x="158389" y="1641308"/>
          <a:ext cx="1217890" cy="1369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kern="1200" dirty="0" smtClean="0"/>
            <a:t>Articulation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kern="1200" dirty="0" smtClean="0"/>
            <a:t>Accentuation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kern="1200" dirty="0" smtClean="0"/>
            <a:t>Rythme</a:t>
          </a:r>
        </a:p>
      </dsp:txBody>
      <dsp:txXfrm>
        <a:off x="194060" y="1676979"/>
        <a:ext cx="1146548" cy="1298258"/>
      </dsp:txXfrm>
    </dsp:sp>
    <dsp:sp modelId="{9CCA9E54-7235-2643-93AE-5C5D31A000B9}">
      <dsp:nvSpPr>
        <dsp:cNvPr id="0" name=""/>
        <dsp:cNvSpPr/>
      </dsp:nvSpPr>
      <dsp:spPr>
        <a:xfrm>
          <a:off x="158389" y="3337754"/>
          <a:ext cx="1217890" cy="3366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intonation</a:t>
          </a:r>
          <a:endParaRPr lang="fr-FR" sz="1400" kern="1200" dirty="0"/>
        </a:p>
      </dsp:txBody>
      <dsp:txXfrm>
        <a:off x="168249" y="3347614"/>
        <a:ext cx="1198170" cy="316929"/>
      </dsp:txXfrm>
    </dsp:sp>
    <dsp:sp modelId="{5D7E5D52-8EC8-F045-9949-3BA4A3B2A05B}">
      <dsp:nvSpPr>
        <dsp:cNvPr id="0" name=""/>
        <dsp:cNvSpPr/>
      </dsp:nvSpPr>
      <dsp:spPr>
        <a:xfrm>
          <a:off x="6127525" y="0"/>
          <a:ext cx="1522362" cy="44196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 smtClean="0"/>
            <a:t>Postures </a:t>
          </a:r>
          <a:r>
            <a:rPr lang="fr-FR" sz="1800" b="1" kern="1200" dirty="0" err="1" smtClean="0"/>
            <a:t>mimo</a:t>
          </a:r>
          <a:r>
            <a:rPr lang="fr-FR" sz="1800" b="1" kern="1200" dirty="0" smtClean="0"/>
            <a:t>-gestuelle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b="1" kern="1200" dirty="0" smtClean="0"/>
        </a:p>
      </dsp:txBody>
      <dsp:txXfrm>
        <a:off x="6127525" y="0"/>
        <a:ext cx="1522362" cy="1325880"/>
      </dsp:txXfrm>
    </dsp:sp>
    <dsp:sp modelId="{D6F64DD8-DB9C-0E48-A7FA-9299AAD0815E}">
      <dsp:nvSpPr>
        <dsp:cNvPr id="0" name=""/>
        <dsp:cNvSpPr/>
      </dsp:nvSpPr>
      <dsp:spPr>
        <a:xfrm>
          <a:off x="6266791" y="2263642"/>
          <a:ext cx="1217890" cy="8962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Regard, sourire, geste, mouvement de tête, etc.</a:t>
          </a:r>
          <a:endParaRPr lang="fr-FR" sz="1400" kern="1200" dirty="0"/>
        </a:p>
      </dsp:txBody>
      <dsp:txXfrm>
        <a:off x="6293040" y="2289891"/>
        <a:ext cx="1165392" cy="8437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67DC2A-3C6B-F94C-9470-F280C78D1E4A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AFC29E-03B3-AD4D-ABE3-6E68134823E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99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5C0D5A-0623-D945-9E59-686FA746800E}" type="slidenum">
              <a:rPr lang="fr-FR"/>
              <a:pPr>
                <a:defRPr/>
              </a:pPr>
              <a:t>1</a:t>
            </a:fld>
            <a:endParaRPr lang="fr-FR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 smtClean="0">
                <a:cs typeface="+mn-cs"/>
              </a:rPr>
              <a:t>Recommandations pour utiliser ce power point conformément à la charte graphique.</a:t>
            </a:r>
            <a:br>
              <a:rPr lang="fr-FR" smtClean="0">
                <a:cs typeface="+mn-cs"/>
              </a:rPr>
            </a:br>
            <a:r>
              <a:rPr lang="fr-FR" smtClean="0">
                <a:cs typeface="+mn-cs"/>
              </a:rPr>
              <a:t/>
            </a:r>
            <a:br>
              <a:rPr lang="fr-FR" smtClean="0">
                <a:cs typeface="+mn-cs"/>
              </a:rPr>
            </a:br>
            <a:r>
              <a:rPr lang="fr-FR" smtClean="0">
                <a:cs typeface="+mn-cs"/>
              </a:rPr>
              <a:t>Titre de présentation du Power Point : Police de caractères à utiliser : Arial - Taille du corps des caractères : 45  </a:t>
            </a: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                                                                                                     couleur police de caractères : taupe  gamme pantone : R141, V125, B116</a:t>
            </a:r>
            <a:br>
              <a:rPr lang="fr-FR" smtClean="0">
                <a:cs typeface="+mn-cs"/>
              </a:rPr>
            </a:br>
            <a:endParaRPr lang="fr-FR" smtClean="0">
              <a:cs typeface="+mn-cs"/>
            </a:endParaRP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Sous – titre des pages suivantes  : Police de caractères utilisée : Arial - Taille du corps des caractères : 45</a:t>
            </a: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                                                  Couleur police de caractères  : taupe  gamme pantone : R141, V125, B116</a:t>
            </a:r>
            <a:br>
              <a:rPr lang="fr-FR" smtClean="0">
                <a:cs typeface="+mn-cs"/>
              </a:rPr>
            </a:br>
            <a:endParaRPr lang="fr-FR" smtClean="0">
              <a:cs typeface="+mn-cs"/>
            </a:endParaRPr>
          </a:p>
          <a:p>
            <a:pPr eaLnBrk="1" hangingPunct="1">
              <a:defRPr/>
            </a:pPr>
            <a:endParaRPr lang="fr-FR" smtClean="0">
              <a:cs typeface="+mn-cs"/>
            </a:endParaRPr>
          </a:p>
          <a:p>
            <a:pPr eaLnBrk="1" hangingPunct="1">
              <a:defRPr/>
            </a:pPr>
            <a:endParaRPr lang="fr-FR" smtClean="0">
              <a:cs typeface="+mn-cs"/>
            </a:endParaRPr>
          </a:p>
          <a:p>
            <a:pPr eaLnBrk="1" hangingPunct="1">
              <a:defRPr/>
            </a:pPr>
            <a:endParaRPr lang="fr-FR" smtClean="0"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C6D099-5D2B-DD49-BB64-5A94B372C4CE}" type="slidenum">
              <a:rPr lang="fr-FR"/>
              <a:pPr>
                <a:defRPr/>
              </a:pPr>
              <a:t>7</a:t>
            </a:fld>
            <a:endParaRPr lang="fr-FR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 smtClean="0">
                <a:cs typeface="+mn-cs"/>
              </a:rPr>
              <a:t>Recommandations pour utiliser ce power point conformément à la charte graphique.</a:t>
            </a:r>
            <a:br>
              <a:rPr lang="fr-FR" smtClean="0">
                <a:cs typeface="+mn-cs"/>
              </a:rPr>
            </a:br>
            <a:r>
              <a:rPr lang="fr-FR" smtClean="0">
                <a:cs typeface="+mn-cs"/>
              </a:rPr>
              <a:t/>
            </a:r>
            <a:br>
              <a:rPr lang="fr-FR" smtClean="0">
                <a:cs typeface="+mn-cs"/>
              </a:rPr>
            </a:br>
            <a:r>
              <a:rPr lang="fr-FR" smtClean="0">
                <a:cs typeface="+mn-cs"/>
              </a:rPr>
              <a:t>Titre de présentation du Power Point : Police de caractères à utiliser : Arial - Taille du corps des caractères : 45  </a:t>
            </a: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                                                                                                     couleur police de caractères : taupe  gamme pantone : R141, V125, B116</a:t>
            </a:r>
            <a:br>
              <a:rPr lang="fr-FR" smtClean="0">
                <a:cs typeface="+mn-cs"/>
              </a:rPr>
            </a:br>
            <a:endParaRPr lang="fr-FR" smtClean="0">
              <a:cs typeface="+mn-cs"/>
            </a:endParaRP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Sous – titre des pages suivantes  : Police de caractères utilisée : Arial - Taille du corps des caractères : 45</a:t>
            </a: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                                                  Couleur police de caractères  : taupe  gamme pantone : R141, V125, B116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82BB78-B775-334F-87C8-D469FE910ED2}" type="slidenum">
              <a:rPr lang="fr-FR"/>
              <a:pPr>
                <a:defRPr/>
              </a:pPr>
              <a:t>8</a:t>
            </a:fld>
            <a:endParaRPr lang="fr-FR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 smtClean="0">
                <a:cs typeface="+mn-cs"/>
              </a:rPr>
              <a:t>Recommandations pour utiliser ce power point conformément à la charte graphique.</a:t>
            </a:r>
            <a:br>
              <a:rPr lang="fr-FR" smtClean="0">
                <a:cs typeface="+mn-cs"/>
              </a:rPr>
            </a:br>
            <a:r>
              <a:rPr lang="fr-FR" smtClean="0">
                <a:cs typeface="+mn-cs"/>
              </a:rPr>
              <a:t/>
            </a:r>
            <a:br>
              <a:rPr lang="fr-FR" smtClean="0">
                <a:cs typeface="+mn-cs"/>
              </a:rPr>
            </a:br>
            <a:r>
              <a:rPr lang="fr-FR" smtClean="0">
                <a:cs typeface="+mn-cs"/>
              </a:rPr>
              <a:t>Titre de présentation du Power Point : Police de caractères à utiliser : Arial - Taille du corps des caractères : 45  </a:t>
            </a: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                                                                                                     couleur police de caractères : taupe  gamme pantone : R141, V125, B116</a:t>
            </a:r>
            <a:br>
              <a:rPr lang="fr-FR" smtClean="0">
                <a:cs typeface="+mn-cs"/>
              </a:rPr>
            </a:br>
            <a:r>
              <a:rPr lang="fr-FR" smtClean="0">
                <a:cs typeface="+mn-cs"/>
              </a:rPr>
              <a:t>                                                                                                     couleur police de caractère dans le corps du document et page suivante : noir</a:t>
            </a:r>
          </a:p>
          <a:p>
            <a:pPr eaLnBrk="1" hangingPunct="1">
              <a:defRPr/>
            </a:pPr>
            <a:endParaRPr lang="fr-FR" smtClean="0">
              <a:cs typeface="+mn-cs"/>
            </a:endParaRP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Sous – titre des pages suivantes  : Police de caractères utilisée : Arial - Taille du corps des caractères : 45</a:t>
            </a: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                                                  Couleur police de caractères  : taupe  gamme pantone : R141, V125, B116</a:t>
            </a:r>
          </a:p>
          <a:p>
            <a:pPr eaLnBrk="1" hangingPunct="1">
              <a:defRPr/>
            </a:pPr>
            <a:r>
              <a:rPr lang="fr-FR" smtClean="0">
                <a:cs typeface="+mn-cs"/>
              </a:rPr>
              <a:t>                                                  Couleur Police de caractère dans le corps du document : noir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741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69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618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82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67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4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61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53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995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317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034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7CCDA-0E52-8D42-AAD3-8E2073FC27F2}" type="datetimeFigureOut">
              <a:rPr lang="fr-FR" smtClean="0"/>
              <a:t>19/03/16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C8587-AB30-DD45-8B2C-12810DCA0BF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315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Modèle%20presentation%20power%20point%2006%20mai%202011v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37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07376" y="0"/>
            <a:ext cx="8229600" cy="1600200"/>
          </a:xfrm>
        </p:spPr>
        <p:txBody>
          <a:bodyPr>
            <a:normAutofit fontScale="90000"/>
          </a:bodyPr>
          <a:lstStyle/>
          <a:p>
            <a:r>
              <a:rPr lang="fr-FR" sz="2000" dirty="0" smtClean="0"/>
              <a:t/>
            </a:r>
            <a:br>
              <a:rPr lang="fr-FR" sz="2000" dirty="0" smtClean="0"/>
            </a:br>
            <a:r>
              <a:rPr lang="fr-FR" sz="1800" dirty="0" smtClean="0"/>
              <a:t>AFEF </a:t>
            </a:r>
            <a:r>
              <a:rPr lang="fr-FR" sz="1800" dirty="0" smtClean="0"/>
              <a:t>Journée pédagogique 19 mars 2016</a:t>
            </a:r>
            <a:br>
              <a:rPr lang="fr-FR" sz="1800" dirty="0" smtClean="0"/>
            </a:br>
            <a:r>
              <a:rPr lang="fr-FR" sz="2700" b="1" dirty="0" smtClean="0"/>
              <a:t> </a:t>
            </a:r>
            <a:r>
              <a:rPr lang="fr-FR" sz="2400" b="1" dirty="0" smtClean="0"/>
              <a:t>Interrogations autour de l’objet </a:t>
            </a:r>
            <a:r>
              <a:rPr lang="fr-FR" sz="2400" b="1" i="1" dirty="0" smtClean="0"/>
              <a:t>oral</a:t>
            </a:r>
            <a:r>
              <a:rPr lang="fr-FR" sz="2400" b="1" dirty="0" smtClean="0"/>
              <a:t> ou comment mieux gérer les compétences langagières</a:t>
            </a:r>
            <a:r>
              <a:rPr lang="fr-FR" sz="2400" dirty="0" smtClean="0"/>
              <a:t/>
            </a:r>
            <a:br>
              <a:rPr lang="fr-FR" sz="2400" dirty="0" smtClean="0"/>
            </a:br>
            <a:endParaRPr lang="fr-FR" sz="2700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buFontTx/>
              <a:buNone/>
              <a:defRPr/>
            </a:pPr>
            <a:r>
              <a:rPr lang="fr-FR" sz="2000" dirty="0" smtClean="0"/>
              <a:t>Corinne Weber </a:t>
            </a:r>
          </a:p>
          <a:p>
            <a:pPr marL="0" indent="0" eaLnBrk="1" hangingPunct="1">
              <a:buFontTx/>
              <a:buNone/>
              <a:defRPr/>
            </a:pPr>
            <a:r>
              <a:rPr lang="fr-FR" sz="2000" dirty="0" smtClean="0"/>
              <a:t>Professeur des </a:t>
            </a:r>
            <a:r>
              <a:rPr lang="fr-FR" sz="2000" dirty="0" smtClean="0"/>
              <a:t>Universités</a:t>
            </a:r>
          </a:p>
          <a:p>
            <a:pPr marL="0" indent="0" eaLnBrk="1" hangingPunct="1">
              <a:buFontTx/>
              <a:buNone/>
              <a:defRPr/>
            </a:pPr>
            <a:r>
              <a:rPr lang="fr-FR" sz="1400" dirty="0" smtClean="0"/>
              <a:t>Didactique du FLES</a:t>
            </a:r>
            <a:endParaRPr lang="fr-FR" sz="1400" dirty="0" smtClean="0"/>
          </a:p>
          <a:p>
            <a:pPr marL="0" indent="0" eaLnBrk="1" hangingPunct="1">
              <a:buFontTx/>
              <a:buNone/>
              <a:defRPr/>
            </a:pPr>
            <a:r>
              <a:rPr lang="fr-FR" sz="2000" dirty="0" smtClean="0"/>
              <a:t>Sorbonne nouvelle Paris 3</a:t>
            </a:r>
          </a:p>
          <a:p>
            <a:pPr marL="0" indent="0" eaLnBrk="1" hangingPunct="1">
              <a:buFontTx/>
              <a:buNone/>
              <a:defRPr/>
            </a:pPr>
            <a:r>
              <a:rPr lang="fr-FR" sz="2000" dirty="0" smtClean="0">
                <a:solidFill>
                  <a:schemeClr val="bg2"/>
                </a:solidFill>
              </a:rPr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3890626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18067" y="270266"/>
            <a:ext cx="7154333" cy="5368534"/>
          </a:xfrm>
        </p:spPr>
        <p:txBody>
          <a:bodyPr>
            <a:normAutofit/>
          </a:bodyPr>
          <a:lstStyle/>
          <a:p>
            <a:pPr algn="l">
              <a:defRPr/>
            </a:pPr>
            <a:endParaRPr lang="fr-FR" sz="2800" b="1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fr-FR" sz="2800" b="1" dirty="0" smtClean="0">
                <a:solidFill>
                  <a:schemeClr val="tx1"/>
                </a:solidFill>
              </a:rPr>
              <a:t>1</a:t>
            </a:r>
            <a:r>
              <a:rPr lang="fr-FR" sz="2800" b="1" dirty="0">
                <a:solidFill>
                  <a:schemeClr val="tx1"/>
                </a:solidFill>
              </a:rPr>
              <a:t>. Une langue a une histoire </a:t>
            </a:r>
          </a:p>
          <a:p>
            <a:pPr algn="l">
              <a:defRPr/>
            </a:pPr>
            <a:endParaRPr lang="fr-FR" sz="2800" dirty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fr-FR" sz="2800" b="1" dirty="0">
                <a:solidFill>
                  <a:schemeClr val="tx1"/>
                </a:solidFill>
              </a:rPr>
              <a:t>2. Grammaire de l’oralité et mise en discours </a:t>
            </a:r>
          </a:p>
          <a:p>
            <a:pPr lvl="1" algn="l">
              <a:defRPr/>
            </a:pPr>
            <a:r>
              <a:rPr lang="fr-FR" sz="2400" b="1" dirty="0" smtClean="0">
                <a:solidFill>
                  <a:schemeClr val="tx1"/>
                </a:solidFill>
              </a:rPr>
              <a:t>- Pourquoi </a:t>
            </a:r>
            <a:r>
              <a:rPr lang="fr-FR" sz="2400" b="1" dirty="0">
                <a:solidFill>
                  <a:schemeClr val="tx1"/>
                </a:solidFill>
              </a:rPr>
              <a:t>une grammaire de l’oralité ?</a:t>
            </a:r>
            <a:endParaRPr lang="fr-FR" sz="2400" dirty="0">
              <a:solidFill>
                <a:schemeClr val="tx1"/>
              </a:solidFill>
            </a:endParaRPr>
          </a:p>
          <a:p>
            <a:pPr lvl="1" algn="l">
              <a:defRPr/>
            </a:pPr>
            <a:r>
              <a:rPr lang="fr-FR" sz="2400" b="1" dirty="0" smtClean="0">
                <a:solidFill>
                  <a:schemeClr val="tx1"/>
                </a:solidFill>
              </a:rPr>
              <a:t>- Caractériser</a:t>
            </a:r>
            <a:r>
              <a:rPr lang="fr-FR" sz="2400" b="1" dirty="0">
                <a:solidFill>
                  <a:schemeClr val="tx1"/>
                </a:solidFill>
              </a:rPr>
              <a:t> l’activité langagière </a:t>
            </a:r>
            <a:r>
              <a:rPr lang="fr-FR" sz="2400" b="1" dirty="0" smtClean="0">
                <a:solidFill>
                  <a:schemeClr val="tx1"/>
                </a:solidFill>
              </a:rPr>
              <a:t>dans l’interaction </a:t>
            </a:r>
            <a:endParaRPr lang="fr-FR" sz="2400" b="1" dirty="0">
              <a:solidFill>
                <a:schemeClr val="tx1"/>
              </a:solidFill>
            </a:endParaRPr>
          </a:p>
          <a:p>
            <a:pPr lvl="1" algn="l">
              <a:defRPr/>
            </a:pPr>
            <a:endParaRPr lang="fr-FR" sz="2400" b="1" dirty="0">
              <a:solidFill>
                <a:schemeClr val="tx1"/>
              </a:solidFill>
            </a:endParaRPr>
          </a:p>
          <a:p>
            <a:pPr marL="0" lvl="1" algn="l">
              <a:defRPr/>
            </a:pPr>
            <a:r>
              <a:rPr lang="fr-FR" b="1" dirty="0">
                <a:solidFill>
                  <a:schemeClr val="tx1"/>
                </a:solidFill>
              </a:rPr>
              <a:t>3. </a:t>
            </a:r>
            <a:r>
              <a:rPr lang="fr-FR" b="1" dirty="0">
                <a:solidFill>
                  <a:schemeClr val="tx1"/>
                </a:solidFill>
              </a:rPr>
              <a:t>P</a:t>
            </a:r>
            <a:r>
              <a:rPr lang="fr-FR" b="1" dirty="0" smtClean="0">
                <a:solidFill>
                  <a:schemeClr val="tx1"/>
                </a:solidFill>
              </a:rPr>
              <a:t>erspectives didactiques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41868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fr-FR" sz="3000" dirty="0" smtClean="0"/>
          </a:p>
          <a:p>
            <a:r>
              <a:rPr lang="fr-FR" sz="3000" dirty="0" smtClean="0"/>
              <a:t>Des modèles fondés sur la langue écrite</a:t>
            </a:r>
          </a:p>
          <a:p>
            <a:r>
              <a:rPr lang="fr-FR" sz="3000" dirty="0" smtClean="0"/>
              <a:t>Un chemin didactique mal balisé</a:t>
            </a:r>
          </a:p>
          <a:p>
            <a:endParaRPr lang="fr-FR" sz="3000" dirty="0" smtClean="0"/>
          </a:p>
          <a:p>
            <a:r>
              <a:rPr lang="fr-FR" sz="3000" dirty="0" smtClean="0"/>
              <a:t>Des croyances idéologiques : les représentations sociales du français se déclinent à travers l’histoire</a:t>
            </a:r>
          </a:p>
          <a:p>
            <a:endParaRPr lang="fr-FR" dirty="0" smtClean="0"/>
          </a:p>
          <a:p>
            <a:pPr lvl="1"/>
            <a:r>
              <a:rPr lang="fr-FR" b="1" dirty="0">
                <a:solidFill>
                  <a:srgbClr val="000090"/>
                </a:solidFill>
              </a:rPr>
              <a:t> </a:t>
            </a:r>
            <a:r>
              <a:rPr lang="fr-FR" b="1" dirty="0" smtClean="0">
                <a:solidFill>
                  <a:srgbClr val="000090"/>
                </a:solidFill>
              </a:rPr>
              <a:t>système à variantes mais organisé</a:t>
            </a:r>
            <a:endParaRPr lang="fr-FR" b="1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616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4223" y="783772"/>
            <a:ext cx="8229600" cy="562153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fr-FR" sz="3800" b="1" dirty="0" smtClean="0">
                <a:solidFill>
                  <a:srgbClr val="000090"/>
                </a:solidFill>
                <a:sym typeface="Wingdings"/>
              </a:rPr>
              <a:t> O</a:t>
            </a:r>
            <a:r>
              <a:rPr lang="fr-FR" sz="3800" b="1" dirty="0" smtClean="0">
                <a:solidFill>
                  <a:srgbClr val="000090"/>
                </a:solidFill>
              </a:rPr>
              <a:t>n parle en unités courtes, juxtaposées  ou inachevées </a:t>
            </a:r>
          </a:p>
          <a:p>
            <a:pPr>
              <a:buFont typeface="Wingdings" charset="0"/>
              <a:buChar char="à"/>
            </a:pPr>
            <a:r>
              <a:rPr lang="fr-FR" sz="3800" b="1" dirty="0" smtClean="0">
                <a:solidFill>
                  <a:srgbClr val="000090"/>
                </a:solidFill>
                <a:sym typeface="Wingdings"/>
              </a:rPr>
              <a:t>Avec des zones de recouvrement entre prononciation, syntaxe, </a:t>
            </a:r>
            <a:r>
              <a:rPr lang="fr-FR" sz="3800" b="1" dirty="0" smtClean="0">
                <a:solidFill>
                  <a:srgbClr val="000090"/>
                </a:solidFill>
                <a:sym typeface="Wingdings"/>
              </a:rPr>
              <a:t>lexique, intonation…</a:t>
            </a:r>
            <a:endParaRPr lang="fr-FR" sz="3800" b="1" dirty="0" smtClean="0">
              <a:solidFill>
                <a:srgbClr val="000090"/>
              </a:solidFill>
              <a:sym typeface="Wingdings"/>
            </a:endParaRPr>
          </a:p>
          <a:p>
            <a:pPr>
              <a:buFont typeface="Wingdings" charset="0"/>
              <a:buChar char="à"/>
            </a:pPr>
            <a:endParaRPr lang="fr-FR" sz="3800" b="1" dirty="0" smtClean="0">
              <a:solidFill>
                <a:srgbClr val="000090"/>
              </a:solidFill>
            </a:endParaRPr>
          </a:p>
          <a:p>
            <a:pPr marL="0" indent="0" algn="r">
              <a:buNone/>
            </a:pPr>
            <a:r>
              <a:rPr lang="fr-FR" sz="3300" b="1" dirty="0" smtClean="0"/>
              <a:t>Extrait Français parlé authentique, de deux étudiantes </a:t>
            </a:r>
            <a:endParaRPr lang="fr-FR" sz="3800" b="1" dirty="0" smtClean="0">
              <a:solidFill>
                <a:srgbClr val="000090"/>
              </a:solidFill>
            </a:endParaRPr>
          </a:p>
          <a:p>
            <a:endParaRPr lang="fr-FR" sz="3400" i="1" dirty="0" smtClean="0"/>
          </a:p>
          <a:p>
            <a:r>
              <a:rPr lang="fr-FR" sz="4000" i="1" dirty="0" smtClean="0"/>
              <a:t>D1 : ouais ça fait : bien deux ans</a:t>
            </a:r>
            <a:r>
              <a:rPr lang="fr-FR" sz="4000" i="1" dirty="0" smtClean="0">
                <a:sym typeface="Wingdings 3"/>
              </a:rPr>
              <a:t></a:t>
            </a:r>
            <a:r>
              <a:rPr lang="fr-FR" sz="4000" i="1" dirty="0" smtClean="0"/>
              <a:t>/ </a:t>
            </a:r>
            <a:r>
              <a:rPr lang="fr-FR" sz="4000" i="1" dirty="0" smtClean="0">
                <a:solidFill>
                  <a:srgbClr val="FF0000"/>
                </a:solidFill>
              </a:rPr>
              <a:t>enfin</a:t>
            </a:r>
            <a:r>
              <a:rPr lang="fr-FR" sz="4000" i="1" dirty="0" smtClean="0"/>
              <a:t> avant j'étais juste euh:/  animatrice coca-cola /-</a:t>
            </a:r>
            <a:r>
              <a:rPr lang="fr-FR" sz="4000" i="1" dirty="0" smtClean="0">
                <a:solidFill>
                  <a:srgbClr val="FF0000"/>
                </a:solidFill>
              </a:rPr>
              <a:t>/ c'est </a:t>
            </a:r>
            <a:r>
              <a:rPr lang="fr-FR" sz="4000" i="1" dirty="0" smtClean="0"/>
              <a:t>marrant</a:t>
            </a:r>
            <a:r>
              <a:rPr lang="fr-FR" sz="4000" i="1" dirty="0" smtClean="0">
                <a:sym typeface="Wingdings 3"/>
              </a:rPr>
              <a:t></a:t>
            </a:r>
            <a:r>
              <a:rPr lang="fr-FR" sz="4000" i="1" dirty="0" smtClean="0"/>
              <a:t> </a:t>
            </a:r>
            <a:r>
              <a:rPr lang="fr-FR" sz="4000" i="1" dirty="0" smtClean="0">
                <a:solidFill>
                  <a:srgbClr val="FF0000"/>
                </a:solidFill>
              </a:rPr>
              <a:t>moi j’ fais </a:t>
            </a:r>
            <a:r>
              <a:rPr lang="fr-FR" sz="4000" i="1" dirty="0" smtClean="0"/>
              <a:t>la conne/ et tout/  avec mon micro c'est cool</a:t>
            </a:r>
            <a:r>
              <a:rPr lang="fr-FR" sz="4000" i="1" dirty="0" smtClean="0">
                <a:sym typeface="Wingdings 3"/>
              </a:rPr>
              <a:t></a:t>
            </a:r>
            <a:r>
              <a:rPr lang="fr-FR" sz="4000" i="1" dirty="0" smtClean="0"/>
              <a:t>     (expiration)</a:t>
            </a:r>
          </a:p>
          <a:p>
            <a:r>
              <a:rPr lang="fr-FR" sz="4000" i="1" dirty="0" smtClean="0"/>
              <a:t>A1 : mm</a:t>
            </a:r>
          </a:p>
          <a:p>
            <a:r>
              <a:rPr lang="fr-FR" sz="4000" i="1" dirty="0" smtClean="0"/>
              <a:t>D2 : et puis </a:t>
            </a:r>
            <a:r>
              <a:rPr lang="fr-FR" sz="4000" i="1" dirty="0" smtClean="0">
                <a:solidFill>
                  <a:srgbClr val="FF0000"/>
                </a:solidFill>
              </a:rPr>
              <a:t>y a </a:t>
            </a:r>
            <a:r>
              <a:rPr lang="fr-FR" sz="4000" i="1" dirty="0" smtClean="0"/>
              <a:t>une dame qui est tombée malade</a:t>
            </a:r>
            <a:r>
              <a:rPr lang="fr-FR" sz="4000" i="1" dirty="0" smtClean="0">
                <a:sym typeface="Wingdings 3"/>
              </a:rPr>
              <a:t></a:t>
            </a:r>
            <a:r>
              <a:rPr lang="fr-FR" sz="4000" i="1" dirty="0" smtClean="0"/>
              <a:t> et puis </a:t>
            </a:r>
            <a:r>
              <a:rPr lang="fr-FR" sz="4000" i="1" dirty="0" smtClean="0">
                <a:solidFill>
                  <a:srgbClr val="FF0000"/>
                </a:solidFill>
              </a:rPr>
              <a:t>euh </a:t>
            </a:r>
            <a:r>
              <a:rPr lang="fr-FR" sz="4000" i="1" dirty="0" smtClean="0"/>
              <a:t>:: j’ l'ai remplacée</a:t>
            </a:r>
            <a:r>
              <a:rPr lang="fr-FR" sz="4000" i="1" dirty="0" smtClean="0">
                <a:sym typeface="Wingdings 3"/>
              </a:rPr>
              <a:t></a:t>
            </a:r>
            <a:r>
              <a:rPr lang="fr-FR" sz="4000" i="1" dirty="0" smtClean="0"/>
              <a:t> et puis j'y suis restée</a:t>
            </a:r>
            <a:r>
              <a:rPr lang="fr-FR" sz="4000" i="1" dirty="0" smtClean="0">
                <a:sym typeface="Wingdings 3"/>
              </a:rPr>
              <a:t></a:t>
            </a:r>
            <a:r>
              <a:rPr lang="fr-FR" sz="4000" i="1" dirty="0" smtClean="0"/>
              <a:t>  désolée la dame</a:t>
            </a:r>
          </a:p>
          <a:p>
            <a:r>
              <a:rPr lang="fr-FR" sz="4000" i="1" dirty="0" smtClean="0"/>
              <a:t>A2 : mais </a:t>
            </a:r>
            <a:r>
              <a:rPr lang="fr-FR" sz="4000" i="1" dirty="0" smtClean="0">
                <a:solidFill>
                  <a:srgbClr val="FF0000"/>
                </a:solidFill>
              </a:rPr>
              <a:t>ça t’ plaît </a:t>
            </a:r>
            <a:r>
              <a:rPr lang="fr-FR" sz="4000" i="1" dirty="0" smtClean="0">
                <a:sym typeface="Wingdings 3"/>
              </a:rPr>
              <a:t></a:t>
            </a:r>
            <a:r>
              <a:rPr lang="fr-FR" sz="4000" i="1" dirty="0" smtClean="0"/>
              <a:t>quand même</a:t>
            </a:r>
            <a:endParaRPr lang="fr-FR" sz="4000" dirty="0" smtClean="0"/>
          </a:p>
          <a:p>
            <a:pPr marL="0" indent="0">
              <a:buNone/>
            </a:pPr>
            <a:r>
              <a:rPr lang="fr-FR" sz="2600" dirty="0" smtClean="0"/>
              <a:t>(</a:t>
            </a:r>
            <a:r>
              <a:rPr lang="fr-FR" sz="2600" dirty="0" smtClean="0">
                <a:sym typeface="Wingdings 3"/>
              </a:rPr>
              <a:t></a:t>
            </a:r>
            <a:r>
              <a:rPr lang="fr-FR" sz="2200" dirty="0" smtClean="0"/>
              <a:t>) intonation montante</a:t>
            </a:r>
            <a:r>
              <a:rPr lang="fr-FR" sz="4000" dirty="0" smtClean="0"/>
              <a:t>.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4292164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345"/>
          </a:xfrm>
        </p:spPr>
        <p:txBody>
          <a:bodyPr>
            <a:noAutofit/>
          </a:bodyPr>
          <a:lstStyle/>
          <a:p>
            <a:r>
              <a:rPr lang="fr-FR" sz="2800" b="1" dirty="0" smtClean="0"/>
              <a:t>Un ensemble d’éléments variés et en interrelation </a:t>
            </a:r>
            <a:endParaRPr lang="fr-FR" sz="2800" b="1" dirty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5510362"/>
              </p:ext>
            </p:extLst>
          </p:nvPr>
        </p:nvGraphicFramePr>
        <p:xfrm>
          <a:off x="723900" y="1727200"/>
          <a:ext cx="80772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424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Eléments </a:t>
            </a:r>
            <a:r>
              <a:rPr lang="fr-FR" b="1" dirty="0"/>
              <a:t>variés et en interrelation 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45719"/>
          </a:xfrm>
        </p:spPr>
        <p:txBody>
          <a:bodyPr>
            <a:normAutofit fontScale="25000" lnSpcReduction="20000"/>
          </a:bodyPr>
          <a:lstStyle/>
          <a:p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580832"/>
            <a:ext cx="4040188" cy="4545331"/>
          </a:xfrm>
        </p:spPr>
        <p:txBody>
          <a:bodyPr>
            <a:normAutofit lnSpcReduction="10000"/>
          </a:bodyPr>
          <a:lstStyle/>
          <a:p>
            <a:pPr lvl="0"/>
            <a:r>
              <a:rPr lang="fr-FR" b="1" dirty="0"/>
              <a:t>des structures facilitantes </a:t>
            </a:r>
            <a:r>
              <a:rPr lang="fr-FR" b="1" dirty="0" smtClean="0"/>
              <a:t>(</a:t>
            </a:r>
            <a:r>
              <a:rPr lang="fr-FR" dirty="0" smtClean="0"/>
              <a:t>les </a:t>
            </a:r>
            <a:r>
              <a:rPr lang="fr-FR" dirty="0"/>
              <a:t>relatives </a:t>
            </a:r>
            <a:r>
              <a:rPr lang="fr-FR" dirty="0" smtClean="0"/>
              <a:t>adjectivales)</a:t>
            </a:r>
            <a:r>
              <a:rPr lang="fr-FR" dirty="0"/>
              <a:t> </a:t>
            </a:r>
            <a:r>
              <a:rPr lang="fr-FR" b="1" dirty="0"/>
              <a:t>: </a:t>
            </a:r>
            <a:r>
              <a:rPr lang="fr-FR" b="1" dirty="0">
                <a:solidFill>
                  <a:srgbClr val="0000FF"/>
                </a:solidFill>
              </a:rPr>
              <a:t>y a </a:t>
            </a:r>
            <a:r>
              <a:rPr lang="fr-FR" dirty="0">
                <a:solidFill>
                  <a:srgbClr val="0000FF"/>
                </a:solidFill>
              </a:rPr>
              <a:t>des gens qui </a:t>
            </a:r>
            <a:r>
              <a:rPr lang="fr-FR" dirty="0" smtClean="0">
                <a:solidFill>
                  <a:srgbClr val="0000FF"/>
                </a:solidFill>
              </a:rPr>
              <a:t>disent</a:t>
            </a:r>
          </a:p>
          <a:p>
            <a:pPr lvl="0"/>
            <a:endParaRPr lang="fr-FR" dirty="0">
              <a:solidFill>
                <a:srgbClr val="0000FF"/>
              </a:solidFill>
            </a:endParaRPr>
          </a:p>
          <a:p>
            <a:pPr lvl="0"/>
            <a:r>
              <a:rPr lang="fr-FR" b="1" dirty="0"/>
              <a:t>les relatives + pronom ou préposition</a:t>
            </a:r>
            <a:r>
              <a:rPr lang="fr-FR" dirty="0"/>
              <a:t> </a:t>
            </a:r>
            <a:r>
              <a:rPr lang="fr-FR" b="1" dirty="0"/>
              <a:t>: </a:t>
            </a:r>
            <a:r>
              <a:rPr lang="fr-FR" dirty="0">
                <a:solidFill>
                  <a:srgbClr val="0000FF"/>
                </a:solidFill>
              </a:rPr>
              <a:t>c’est c’que </a:t>
            </a:r>
            <a:r>
              <a:rPr lang="fr-FR" dirty="0" smtClean="0">
                <a:solidFill>
                  <a:srgbClr val="0000FF"/>
                </a:solidFill>
              </a:rPr>
              <a:t>j’disais </a:t>
            </a:r>
          </a:p>
          <a:p>
            <a:pPr lvl="0"/>
            <a:endParaRPr lang="fr-FR" dirty="0">
              <a:solidFill>
                <a:srgbClr val="0000FF"/>
              </a:solidFill>
            </a:endParaRPr>
          </a:p>
          <a:p>
            <a:pPr lvl="0"/>
            <a:r>
              <a:rPr lang="fr-FR" b="1" dirty="0"/>
              <a:t>les anaphores pour aller plus vite ; </a:t>
            </a:r>
            <a:r>
              <a:rPr lang="fr-FR" dirty="0">
                <a:solidFill>
                  <a:srgbClr val="0000FF"/>
                </a:solidFill>
              </a:rPr>
              <a:t>ça t’dirait, c’est </a:t>
            </a:r>
            <a:r>
              <a:rPr lang="fr-FR" dirty="0" smtClean="0">
                <a:solidFill>
                  <a:srgbClr val="0000FF"/>
                </a:solidFill>
              </a:rPr>
              <a:t>super ! </a:t>
            </a:r>
            <a:endParaRPr lang="fr-FR" dirty="0">
              <a:solidFill>
                <a:srgbClr val="0000FF"/>
              </a:solidFill>
            </a:endParaRPr>
          </a:p>
          <a:p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45719"/>
          </a:xfrm>
        </p:spPr>
        <p:txBody>
          <a:bodyPr>
            <a:normAutofit fontScale="25000" lnSpcReduction="20000"/>
          </a:bodyPr>
          <a:lstStyle/>
          <a:p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80832"/>
            <a:ext cx="4041775" cy="4545331"/>
          </a:xfrm>
        </p:spPr>
        <p:txBody>
          <a:bodyPr/>
          <a:lstStyle/>
          <a:p>
            <a:pPr lvl="0"/>
            <a:endParaRPr lang="fr-FR" b="1" dirty="0" smtClean="0"/>
          </a:p>
          <a:p>
            <a:pPr lvl="0"/>
            <a:r>
              <a:rPr lang="fr-FR" b="1" dirty="0" smtClean="0"/>
              <a:t>les </a:t>
            </a:r>
            <a:r>
              <a:rPr lang="fr-FR" b="1" dirty="0"/>
              <a:t>relatives avec un verbe </a:t>
            </a:r>
            <a:r>
              <a:rPr lang="fr-FR" b="1" dirty="0" smtClean="0"/>
              <a:t>aux </a:t>
            </a:r>
            <a:r>
              <a:rPr lang="fr-FR" dirty="0" smtClean="0"/>
              <a:t>= support </a:t>
            </a:r>
            <a:r>
              <a:rPr lang="fr-FR" dirty="0"/>
              <a:t>à </a:t>
            </a:r>
            <a:r>
              <a:rPr lang="fr-FR" dirty="0" smtClean="0"/>
              <a:t>l’énonciation</a:t>
            </a:r>
            <a:r>
              <a:rPr lang="fr-FR" b="1" dirty="0"/>
              <a:t> ; </a:t>
            </a:r>
            <a:r>
              <a:rPr lang="fr-FR" i="1" dirty="0">
                <a:solidFill>
                  <a:srgbClr val="0000FF"/>
                </a:solidFill>
              </a:rPr>
              <a:t>il y a (y a), il y en a qui, c’est</a:t>
            </a:r>
            <a:r>
              <a:rPr lang="fr-FR" dirty="0">
                <a:solidFill>
                  <a:srgbClr val="0000FF"/>
                </a:solidFill>
              </a:rPr>
              <a:t>. /</a:t>
            </a:r>
            <a:r>
              <a:rPr lang="fr-FR" i="1" dirty="0">
                <a:solidFill>
                  <a:srgbClr val="0000FF"/>
                </a:solidFill>
              </a:rPr>
              <a:t> une chose que je </a:t>
            </a:r>
            <a:r>
              <a:rPr lang="fr-FR" i="1" dirty="0" smtClean="0">
                <a:solidFill>
                  <a:srgbClr val="0000FF"/>
                </a:solidFill>
              </a:rPr>
              <a:t>sais</a:t>
            </a:r>
          </a:p>
          <a:p>
            <a:pPr lvl="0"/>
            <a:endParaRPr lang="fr-FR" dirty="0">
              <a:solidFill>
                <a:srgbClr val="0000FF"/>
              </a:solidFill>
            </a:endParaRPr>
          </a:p>
          <a:p>
            <a:pPr lvl="0"/>
            <a:r>
              <a:rPr lang="fr-FR" b="1" dirty="0"/>
              <a:t>Le</a:t>
            </a:r>
            <a:r>
              <a:rPr lang="fr-FR" dirty="0"/>
              <a:t> </a:t>
            </a:r>
            <a:r>
              <a:rPr lang="fr-FR" b="1" dirty="0"/>
              <a:t>compactage des unités syntaxiques </a:t>
            </a:r>
            <a:r>
              <a:rPr lang="fr-FR" dirty="0"/>
              <a:t>; </a:t>
            </a:r>
            <a:r>
              <a:rPr lang="fr-FR" dirty="0">
                <a:solidFill>
                  <a:srgbClr val="0000FF"/>
                </a:solidFill>
              </a:rPr>
              <a:t>c’est quoi ce truc , le p(e)</a:t>
            </a:r>
            <a:r>
              <a:rPr lang="fr-FR" dirty="0" err="1">
                <a:solidFill>
                  <a:srgbClr val="0000FF"/>
                </a:solidFill>
              </a:rPr>
              <a:t>tit</a:t>
            </a:r>
            <a:r>
              <a:rPr lang="fr-FR" dirty="0">
                <a:solidFill>
                  <a:srgbClr val="0000FF"/>
                </a:solidFill>
              </a:rPr>
              <a:t> </a:t>
            </a:r>
            <a:r>
              <a:rPr lang="fr-FR" dirty="0" err="1">
                <a:solidFill>
                  <a:srgbClr val="0000FF"/>
                </a:solidFill>
              </a:rPr>
              <a:t>dèj</a:t>
            </a:r>
            <a:r>
              <a:rPr lang="fr-FR" dirty="0">
                <a:solidFill>
                  <a:srgbClr val="0000FF"/>
                </a:solidFill>
              </a:rPr>
              <a:t> 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98149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Diapositiv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FR" dirty="0">
                <a:solidFill>
                  <a:schemeClr val="bg2"/>
                </a:solidFill>
                <a:latin typeface="Arial" charset="0"/>
                <a:ea typeface="ＭＳ Ｐゴシック" charset="0"/>
              </a:rPr>
              <a:t/>
            </a:r>
            <a:br>
              <a:rPr lang="fr-FR" dirty="0">
                <a:solidFill>
                  <a:schemeClr val="bg2"/>
                </a:solidFill>
                <a:latin typeface="Arial" charset="0"/>
                <a:ea typeface="ＭＳ Ｐゴシック" charset="0"/>
              </a:rPr>
            </a:br>
            <a:endParaRPr lang="fr-FR" dirty="0" smtClean="0">
              <a:solidFill>
                <a:schemeClr val="bg2"/>
              </a:solidFill>
              <a:cs typeface="+mj-cs"/>
            </a:endParaRP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95288" y="731807"/>
            <a:ext cx="8229600" cy="5394356"/>
          </a:xfrm>
        </p:spPr>
        <p:txBody>
          <a:bodyPr>
            <a:normAutofit fontScale="92500" lnSpcReduction="10000"/>
          </a:bodyPr>
          <a:lstStyle/>
          <a:p>
            <a:pPr marL="0" indent="0" algn="just" eaLnBrk="1" hangingPunct="1">
              <a:buFontTx/>
              <a:buNone/>
            </a:pPr>
            <a:r>
              <a:rPr lang="fr-FR" sz="2800" dirty="0" smtClean="0">
                <a:latin typeface="Arial" charset="0"/>
                <a:ea typeface="ＭＳ Ｐゴシック" charset="0"/>
              </a:rPr>
              <a:t>				</a:t>
            </a:r>
            <a:r>
              <a:rPr lang="fr-FR" sz="2800" b="1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Mise en discours ? </a:t>
            </a:r>
            <a:r>
              <a:rPr lang="fr-FR" sz="2800" dirty="0" smtClean="0">
                <a:latin typeface="Arial" charset="0"/>
                <a:ea typeface="ＭＳ Ｐゴシック" charset="0"/>
              </a:rPr>
              <a:t>(= dynamique)</a:t>
            </a:r>
            <a:endParaRPr lang="fr-FR" sz="2800" dirty="0" smtClean="0">
              <a:latin typeface="Arial" charset="0"/>
              <a:ea typeface="ＭＳ Ｐゴシック" charset="0"/>
            </a:endParaRPr>
          </a:p>
          <a:p>
            <a:pPr marL="0" indent="0" algn="just" eaLnBrk="1" hangingPunct="1">
              <a:buFontTx/>
              <a:buNone/>
            </a:pPr>
            <a:endParaRPr lang="fr-FR" sz="2800" dirty="0" smtClean="0">
              <a:latin typeface="Arial" charset="0"/>
              <a:ea typeface="ＭＳ Ｐゴシック" charset="0"/>
            </a:endParaRPr>
          </a:p>
          <a:p>
            <a:pPr marL="0" indent="0" algn="just" eaLnBrk="1" hangingPunct="1">
              <a:buFontTx/>
              <a:buNone/>
            </a:pPr>
            <a:r>
              <a:rPr lang="fr-FR" sz="2800" dirty="0" smtClean="0">
                <a:latin typeface="Arial" charset="0"/>
                <a:ea typeface="ＭＳ Ｐゴシック" charset="0"/>
              </a:rPr>
              <a:t>…</a:t>
            </a:r>
            <a:r>
              <a:rPr lang="fr-FR" sz="2400" dirty="0">
                <a:latin typeface="Arial" charset="0"/>
                <a:ea typeface="ＭＳ Ｐゴシック" charset="0"/>
              </a:rPr>
              <a:t>une </a:t>
            </a:r>
            <a:r>
              <a:rPr lang="fr-FR" sz="2400" b="1" dirty="0">
                <a:latin typeface="Arial" charset="0"/>
                <a:ea typeface="ＭＳ Ｐゴシック" charset="0"/>
              </a:rPr>
              <a:t>étoffe à trame épaisse</a:t>
            </a:r>
            <a:r>
              <a:rPr lang="fr-FR" sz="2400" dirty="0">
                <a:latin typeface="Arial" charset="0"/>
                <a:ea typeface="ＭＳ Ｐゴシック" charset="0"/>
              </a:rPr>
              <a:t>, </a:t>
            </a:r>
            <a:r>
              <a:rPr lang="fr-FR" sz="2400" b="1" dirty="0">
                <a:latin typeface="Arial" charset="0"/>
                <a:ea typeface="ＭＳ Ｐゴシック" charset="0"/>
              </a:rPr>
              <a:t>étendue et complexe</a:t>
            </a:r>
            <a:r>
              <a:rPr lang="fr-FR" sz="2400" dirty="0">
                <a:latin typeface="Arial" charset="0"/>
                <a:ea typeface="ＭＳ Ｐゴシック" charset="0"/>
              </a:rPr>
              <a:t>, </a:t>
            </a:r>
            <a:endParaRPr lang="fr-FR" sz="2400" dirty="0" smtClean="0">
              <a:latin typeface="Arial" charset="0"/>
              <a:ea typeface="ＭＳ Ｐゴシック" charset="0"/>
            </a:endParaRPr>
          </a:p>
          <a:p>
            <a:pPr marL="0" indent="0" algn="just" eaLnBrk="1" hangingPunct="1">
              <a:buFontTx/>
              <a:buNone/>
            </a:pPr>
            <a:r>
              <a:rPr lang="fr-FR" sz="2400" dirty="0" smtClean="0">
                <a:latin typeface="Arial" charset="0"/>
                <a:ea typeface="ＭＳ Ｐゴシック" charset="0"/>
              </a:rPr>
              <a:t>un </a:t>
            </a:r>
            <a:r>
              <a:rPr lang="fr-FR" sz="2400" dirty="0">
                <a:latin typeface="Arial" charset="0"/>
                <a:ea typeface="ＭＳ Ｐゴシック" charset="0"/>
              </a:rPr>
              <a:t>tissage qui se </a:t>
            </a:r>
            <a:r>
              <a:rPr lang="fr-FR" sz="2400" b="1" dirty="0">
                <a:latin typeface="Arial" charset="0"/>
                <a:ea typeface="ＭＳ Ｐゴシック" charset="0"/>
              </a:rPr>
              <a:t>resserre et se défait</a:t>
            </a:r>
            <a:r>
              <a:rPr lang="fr-FR" sz="2400" dirty="0">
                <a:latin typeface="Arial" charset="0"/>
                <a:ea typeface="ＭＳ Ｐゴシック" charset="0"/>
              </a:rPr>
              <a:t>, </a:t>
            </a:r>
            <a:endParaRPr lang="fr-FR" sz="2400" dirty="0" smtClean="0">
              <a:latin typeface="Arial" charset="0"/>
              <a:ea typeface="ＭＳ Ｐゴシック" charset="0"/>
            </a:endParaRPr>
          </a:p>
          <a:p>
            <a:pPr marL="0" indent="0" algn="just" eaLnBrk="1" hangingPunct="1">
              <a:buFontTx/>
              <a:buNone/>
            </a:pPr>
            <a:r>
              <a:rPr lang="fr-FR" sz="2400" dirty="0" smtClean="0">
                <a:latin typeface="Arial" charset="0"/>
                <a:ea typeface="ＭＳ Ｐゴシック" charset="0"/>
              </a:rPr>
              <a:t>de </a:t>
            </a:r>
            <a:r>
              <a:rPr lang="fr-FR" sz="2400" b="1" dirty="0">
                <a:latin typeface="Arial" charset="0"/>
                <a:ea typeface="ＭＳ Ｐゴシック" charset="0"/>
              </a:rPr>
              <a:t>croisements</a:t>
            </a:r>
            <a:r>
              <a:rPr lang="fr-FR" sz="2400" dirty="0">
                <a:latin typeface="Arial" charset="0"/>
                <a:ea typeface="ＭＳ Ｐゴシック" charset="0"/>
              </a:rPr>
              <a:t>, de </a:t>
            </a:r>
            <a:r>
              <a:rPr lang="fr-FR" sz="2400" b="1" dirty="0">
                <a:latin typeface="Arial" charset="0"/>
                <a:ea typeface="ＭＳ Ｐゴシック" charset="0"/>
              </a:rPr>
              <a:t>chevauchements</a:t>
            </a:r>
            <a:r>
              <a:rPr lang="fr-FR" sz="2400" dirty="0">
                <a:latin typeface="Arial" charset="0"/>
                <a:ea typeface="ＭＳ Ｐゴシック" charset="0"/>
              </a:rPr>
              <a:t> et /ou de </a:t>
            </a:r>
            <a:r>
              <a:rPr lang="fr-FR" sz="2400" b="1" dirty="0">
                <a:latin typeface="Arial" charset="0"/>
                <a:ea typeface="ＭＳ Ｐゴシック" charset="0"/>
              </a:rPr>
              <a:t>combinaisons</a:t>
            </a:r>
            <a:r>
              <a:rPr lang="fr-FR" sz="2400" dirty="0">
                <a:latin typeface="Arial" charset="0"/>
                <a:ea typeface="ＭＳ Ｐゴシック" charset="0"/>
              </a:rPr>
              <a:t> </a:t>
            </a:r>
            <a:endParaRPr lang="fr-FR" sz="2400" dirty="0" smtClean="0">
              <a:latin typeface="Arial" charset="0"/>
              <a:ea typeface="ＭＳ Ｐゴシック" charset="0"/>
            </a:endParaRPr>
          </a:p>
          <a:p>
            <a:pPr marL="0" indent="0" algn="just" eaLnBrk="1" hangingPunct="1">
              <a:buFontTx/>
              <a:buNone/>
            </a:pPr>
            <a:endParaRPr lang="fr-FR" sz="2400" b="1" dirty="0" smtClean="0">
              <a:latin typeface="Arial" charset="0"/>
              <a:ea typeface="ＭＳ Ｐゴシック" charset="0"/>
            </a:endParaRPr>
          </a:p>
          <a:p>
            <a:pPr marL="0" indent="0" algn="just" eaLnBrk="1" hangingPunct="1">
              <a:buFontTx/>
              <a:buNone/>
            </a:pPr>
            <a:r>
              <a:rPr lang="fr-FR" sz="2400" b="1" dirty="0" smtClean="0">
                <a:latin typeface="Arial" charset="0"/>
                <a:ea typeface="ＭＳ Ｐゴシック" charset="0"/>
                <a:sym typeface="Wingdings"/>
              </a:rPr>
              <a:t> </a:t>
            </a:r>
            <a:r>
              <a:rPr lang="fr-FR" sz="2400" b="1" dirty="0" smtClean="0">
                <a:latin typeface="Arial" charset="0"/>
                <a:ea typeface="ＭＳ Ｐゴシック" charset="0"/>
              </a:rPr>
              <a:t>ensemble </a:t>
            </a:r>
            <a:r>
              <a:rPr lang="fr-FR" sz="2400" b="1" dirty="0">
                <a:latin typeface="Arial" charset="0"/>
                <a:ea typeface="ＭＳ Ｐゴシック" charset="0"/>
              </a:rPr>
              <a:t>d’éléments entrelacés</a:t>
            </a:r>
            <a:r>
              <a:rPr lang="fr-FR" sz="2400" dirty="0">
                <a:latin typeface="Arial" charset="0"/>
                <a:ea typeface="ＭＳ Ｐゴシック" charset="0"/>
              </a:rPr>
              <a:t> </a:t>
            </a:r>
            <a:r>
              <a:rPr lang="fr-FR" sz="2400" dirty="0" smtClean="0">
                <a:latin typeface="Arial" charset="0"/>
                <a:ea typeface="ＭＳ Ｐゴシック" charset="0"/>
              </a:rPr>
              <a:t>dans </a:t>
            </a:r>
            <a:r>
              <a:rPr lang="fr-FR" sz="2400" dirty="0">
                <a:latin typeface="Arial" charset="0"/>
                <a:ea typeface="ＭＳ Ｐゴシック" charset="0"/>
              </a:rPr>
              <a:t>la </a:t>
            </a:r>
            <a:r>
              <a:rPr lang="fr-FR" sz="2400" b="1" dirty="0" err="1">
                <a:latin typeface="Arial" charset="0"/>
                <a:ea typeface="ＭＳ Ｐゴシック" charset="0"/>
              </a:rPr>
              <a:t>co</a:t>
            </a:r>
            <a:r>
              <a:rPr lang="fr-FR" sz="2400" b="1" dirty="0">
                <a:latin typeface="Arial" charset="0"/>
                <a:ea typeface="ＭＳ Ｐゴシック" charset="0"/>
              </a:rPr>
              <a:t>-construction</a:t>
            </a:r>
            <a:r>
              <a:rPr lang="fr-FR" sz="2400" dirty="0">
                <a:latin typeface="Arial" charset="0"/>
                <a:ea typeface="ＭＳ Ｐゴシック" charset="0"/>
              </a:rPr>
              <a:t> du sens </a:t>
            </a:r>
            <a:r>
              <a:rPr lang="fr-FR" sz="2400" dirty="0" smtClean="0">
                <a:latin typeface="Arial" charset="0"/>
                <a:ea typeface="ＭＳ Ｐゴシック" charset="0"/>
              </a:rPr>
              <a:t>et</a:t>
            </a:r>
            <a:r>
              <a:rPr lang="fr-FR" sz="2400" b="1" dirty="0" smtClean="0">
                <a:latin typeface="Arial" charset="0"/>
                <a:ea typeface="ＭＳ Ｐゴシック" charset="0"/>
              </a:rPr>
              <a:t> </a:t>
            </a:r>
            <a:r>
              <a:rPr lang="fr-FR" sz="2400" dirty="0">
                <a:latin typeface="Arial" charset="0"/>
                <a:ea typeface="ＭＳ Ｐゴシック" charset="0"/>
              </a:rPr>
              <a:t>au gré des </a:t>
            </a:r>
            <a:r>
              <a:rPr lang="fr-FR" sz="2400" b="1" dirty="0">
                <a:latin typeface="Arial" charset="0"/>
                <a:ea typeface="ＭＳ Ｐゴシック" charset="0"/>
              </a:rPr>
              <a:t>cadres contextuels</a:t>
            </a:r>
            <a:r>
              <a:rPr lang="fr-FR" sz="2400" dirty="0">
                <a:latin typeface="Arial" charset="0"/>
                <a:ea typeface="ＭＳ Ｐゴシック" charset="0"/>
              </a:rPr>
              <a:t>. </a:t>
            </a:r>
          </a:p>
          <a:p>
            <a:pPr marL="0" indent="0" algn="just" eaLnBrk="1" hangingPunct="1">
              <a:buFontTx/>
              <a:buNone/>
            </a:pPr>
            <a:endParaRPr lang="fr-FR" sz="2400" b="1" dirty="0">
              <a:latin typeface="Arial" charset="0"/>
              <a:ea typeface="ＭＳ Ｐゴシック" charset="0"/>
            </a:endParaRPr>
          </a:p>
          <a:p>
            <a:pPr marL="0" indent="0" algn="just" eaLnBrk="1" hangingPunct="1">
              <a:buFontTx/>
              <a:buNone/>
            </a:pPr>
            <a:r>
              <a:rPr lang="fr-FR" sz="2000" b="1" dirty="0">
                <a:latin typeface="Arial" charset="0"/>
                <a:ea typeface="ＭＳ Ｐゴシック" charset="0"/>
              </a:rPr>
              <a:t>	une trame serrée </a:t>
            </a:r>
            <a:r>
              <a:rPr lang="fr-FR" sz="2000" dirty="0">
                <a:latin typeface="Arial" charset="0"/>
                <a:ea typeface="ＭＳ Ｐゴシック" charset="0"/>
              </a:rPr>
              <a:t>(contexte surveillé, langue formelle)</a:t>
            </a:r>
          </a:p>
          <a:p>
            <a:pPr marL="0" indent="0" algn="ctr" eaLnBrk="1" hangingPunct="1">
              <a:buFontTx/>
              <a:buNone/>
            </a:pPr>
            <a:r>
              <a:rPr lang="fr-FR" sz="2000" dirty="0">
                <a:latin typeface="Arial" charset="0"/>
                <a:ea typeface="ＭＳ Ｐゴシック" charset="0"/>
              </a:rPr>
              <a:t>ou</a:t>
            </a:r>
          </a:p>
          <a:p>
            <a:pPr marL="0" indent="0" algn="just" eaLnBrk="1" hangingPunct="1">
              <a:buFontTx/>
              <a:buNone/>
            </a:pPr>
            <a:r>
              <a:rPr lang="fr-FR" sz="2000" b="1" dirty="0">
                <a:latin typeface="Arial" charset="0"/>
                <a:ea typeface="ＭＳ Ｐゴシック" charset="0"/>
              </a:rPr>
              <a:t>	sinueuse ou relâchée </a:t>
            </a:r>
            <a:r>
              <a:rPr lang="fr-FR" sz="2000" dirty="0">
                <a:latin typeface="Arial" charset="0"/>
                <a:ea typeface="ＭＳ Ｐゴシック" charset="0"/>
              </a:rPr>
              <a:t>(contexte privé, convivial)</a:t>
            </a:r>
          </a:p>
          <a:p>
            <a:pPr marL="0" indent="0" algn="just" eaLnBrk="1" hangingPunct="1">
              <a:buFontTx/>
              <a:buNone/>
            </a:pPr>
            <a:endParaRPr lang="fr-FR" sz="2000" dirty="0">
              <a:latin typeface="Arial" charset="0"/>
              <a:ea typeface="ＭＳ Ｐゴシック" charset="0"/>
            </a:endParaRPr>
          </a:p>
          <a:p>
            <a:pPr marL="0" indent="0" algn="ctr" eaLnBrk="1" hangingPunct="1">
              <a:buFontTx/>
              <a:buNone/>
            </a:pPr>
            <a:r>
              <a:rPr lang="fr-FR" sz="2400" b="1" i="1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Grammaire de l’oralité</a:t>
            </a:r>
            <a:endParaRPr lang="fr-FR" sz="2400" b="1" i="1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98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Diapositiv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fr-FR" dirty="0" smtClean="0">
              <a:solidFill>
                <a:schemeClr val="bg2"/>
              </a:solidFill>
              <a:cs typeface="+mj-cs"/>
            </a:endParaRP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362950" cy="5688012"/>
          </a:xfrm>
        </p:spPr>
        <p:txBody>
          <a:bodyPr>
            <a:normAutofit/>
          </a:bodyPr>
          <a:lstStyle/>
          <a:p>
            <a:pPr marL="0" indent="0">
              <a:buFontTx/>
              <a:buNone/>
            </a:pPr>
            <a:r>
              <a:rPr lang="fr-FR" sz="2400" b="1" dirty="0">
                <a:latin typeface="Arial" charset="0"/>
                <a:ea typeface="ＭＳ Ｐゴシック" charset="0"/>
                <a:sym typeface="Wingdings" charset="0"/>
              </a:rPr>
              <a:t>		</a:t>
            </a:r>
            <a:endParaRPr lang="fr-FR" sz="2400" b="1" dirty="0">
              <a:solidFill>
                <a:srgbClr val="000090"/>
              </a:solidFill>
              <a:latin typeface="Arial" charset="0"/>
              <a:ea typeface="ＭＳ Ｐゴシック" charset="0"/>
              <a:sym typeface="Wingdings" charset="0"/>
            </a:endParaRPr>
          </a:p>
          <a:p>
            <a:pPr marL="0" indent="0">
              <a:buFontTx/>
              <a:buNone/>
            </a:pPr>
            <a:r>
              <a:rPr lang="fr-FR" sz="2400" b="1" dirty="0" smtClean="0">
                <a:solidFill>
                  <a:srgbClr val="000090"/>
                </a:solidFill>
                <a:latin typeface="Arial" charset="0"/>
                <a:ea typeface="ＭＳ Ｐゴシック" charset="0"/>
                <a:sym typeface="Wingdings" charset="0"/>
              </a:rPr>
              <a:t>Des transformations </a:t>
            </a:r>
            <a:endParaRPr lang="fr-FR" sz="2400" b="1" dirty="0">
              <a:solidFill>
                <a:srgbClr val="000090"/>
              </a:solidFill>
              <a:latin typeface="Arial" charset="0"/>
              <a:ea typeface="ＭＳ Ｐゴシック" charset="0"/>
              <a:sym typeface="Wingdings" charset="0"/>
            </a:endParaRPr>
          </a:p>
          <a:p>
            <a:pPr lvl="3"/>
            <a:r>
              <a:rPr lang="fr-FR" b="1" i="1" dirty="0">
                <a:solidFill>
                  <a:srgbClr val="000090"/>
                </a:solidFill>
                <a:latin typeface="Arial" charset="0"/>
                <a:ea typeface="ＭＳ Ｐゴシック" charset="0"/>
                <a:sym typeface="Wingdings" charset="0"/>
              </a:rPr>
              <a:t>(</a:t>
            </a:r>
            <a:r>
              <a:rPr lang="fr-FR" i="1" dirty="0">
                <a:latin typeface="Arial" charset="0"/>
                <a:ea typeface="ＭＳ Ｐゴシック" charset="0"/>
              </a:rPr>
              <a:t>Faut qu’(</a:t>
            </a:r>
            <a:r>
              <a:rPr lang="fr-FR" i="1" dirty="0" err="1">
                <a:latin typeface="Arial" charset="0"/>
                <a:ea typeface="ＭＳ Ｐゴシック" charset="0"/>
              </a:rPr>
              <a:t>ch</a:t>
            </a:r>
            <a:r>
              <a:rPr lang="fr-FR" i="1" dirty="0">
                <a:latin typeface="Arial" charset="0"/>
                <a:ea typeface="ＭＳ Ｐゴシック" charset="0"/>
              </a:rPr>
              <a:t>)’te di(z))</a:t>
            </a:r>
            <a:endParaRPr lang="fr-FR" b="1" dirty="0">
              <a:solidFill>
                <a:srgbClr val="000090"/>
              </a:solidFill>
              <a:latin typeface="Arial" charset="0"/>
              <a:ea typeface="ＭＳ Ｐゴシック" charset="0"/>
              <a:sym typeface="Wingdings" charset="0"/>
            </a:endParaRPr>
          </a:p>
          <a:p>
            <a:pPr lvl="2"/>
            <a:r>
              <a:rPr lang="fr-FR" b="1" dirty="0">
                <a:solidFill>
                  <a:srgbClr val="000090"/>
                </a:solidFill>
                <a:latin typeface="Arial" charset="0"/>
                <a:ea typeface="ＭＳ Ｐゴシック" charset="0"/>
                <a:sym typeface="Wingdings" charset="0"/>
              </a:rPr>
              <a:t>Configuration des syllabes changeantes </a:t>
            </a:r>
          </a:p>
          <a:p>
            <a:pPr lvl="3"/>
            <a:r>
              <a:rPr lang="fr-FR" dirty="0">
                <a:latin typeface="Arial" charset="0"/>
                <a:ea typeface="ＭＳ Ｐゴシック" charset="0"/>
              </a:rPr>
              <a:t>(elle se vexe / </a:t>
            </a:r>
            <a:r>
              <a:rPr lang="fr-FR" i="1" dirty="0" err="1">
                <a:latin typeface="Arial" charset="0"/>
                <a:ea typeface="ＭＳ Ｐゴシック" charset="0"/>
              </a:rPr>
              <a:t>e’z’vexe</a:t>
            </a:r>
            <a:r>
              <a:rPr lang="fr-FR" dirty="0">
                <a:latin typeface="Arial" charset="0"/>
                <a:ea typeface="ＭＳ Ｐゴシック" charset="0"/>
              </a:rPr>
              <a:t>)</a:t>
            </a:r>
            <a:endParaRPr lang="fr-FR" b="1" dirty="0">
              <a:solidFill>
                <a:srgbClr val="000090"/>
              </a:solidFill>
              <a:latin typeface="Arial" charset="0"/>
              <a:ea typeface="ＭＳ Ｐゴシック" charset="0"/>
              <a:sym typeface="Wingdings" charset="0"/>
            </a:endParaRPr>
          </a:p>
          <a:p>
            <a:pPr lvl="2"/>
            <a:r>
              <a:rPr lang="fr-FR" b="1" dirty="0">
                <a:solidFill>
                  <a:srgbClr val="000090"/>
                </a:solidFill>
                <a:latin typeface="Arial" charset="0"/>
                <a:ea typeface="ＭＳ Ｐゴシック" charset="0"/>
                <a:sym typeface="Wingdings" charset="0"/>
              </a:rPr>
              <a:t>Raccourcis de parole</a:t>
            </a:r>
          </a:p>
          <a:p>
            <a:pPr lvl="3"/>
            <a:r>
              <a:rPr lang="fr-FR" b="1" dirty="0">
                <a:solidFill>
                  <a:srgbClr val="000090"/>
                </a:solidFill>
                <a:latin typeface="Arial" charset="0"/>
                <a:ea typeface="ＭＳ Ｐゴシック" charset="0"/>
                <a:sym typeface="Wingdings" charset="0"/>
              </a:rPr>
              <a:t> </a:t>
            </a:r>
            <a:r>
              <a:rPr lang="fr-FR" i="1" dirty="0">
                <a:latin typeface="Arial" charset="0"/>
                <a:ea typeface="ＭＳ Ｐゴシック" charset="0"/>
                <a:sym typeface="Wingdings" charset="0"/>
              </a:rPr>
              <a:t>(d</a:t>
            </a:r>
            <a:r>
              <a:rPr lang="fr-FR" i="1" dirty="0">
                <a:latin typeface="Arial" charset="0"/>
                <a:ea typeface="ＭＳ Ｐゴシック" charset="0"/>
              </a:rPr>
              <a:t>emain/ (</a:t>
            </a:r>
            <a:r>
              <a:rPr lang="fr-FR" i="1" dirty="0" err="1">
                <a:latin typeface="Arial" charset="0"/>
                <a:ea typeface="ＭＳ Ｐゴシック" charset="0"/>
              </a:rPr>
              <a:t>ch</a:t>
            </a:r>
            <a:r>
              <a:rPr lang="fr-FR" i="1" dirty="0">
                <a:latin typeface="Arial" charset="0"/>
                <a:ea typeface="ＭＳ Ｐゴシック" charset="0"/>
              </a:rPr>
              <a:t>)’</a:t>
            </a:r>
            <a:r>
              <a:rPr lang="fr-FR" altLang="ja-JP" i="1" dirty="0" err="1">
                <a:latin typeface="Arial" charset="0"/>
                <a:ea typeface="ＭＳ Ｐゴシック" charset="0"/>
              </a:rPr>
              <a:t>uis</a:t>
            </a:r>
            <a:r>
              <a:rPr lang="fr-FR" altLang="ja-JP" i="1" dirty="0">
                <a:latin typeface="Arial" charset="0"/>
                <a:ea typeface="ＭＳ Ｐゴシック" charset="0"/>
              </a:rPr>
              <a:t> pas à la fac</a:t>
            </a:r>
            <a:r>
              <a:rPr lang="fr-FR" altLang="ja-JP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ea typeface="ＭＳ Ｐゴシック" charset="0"/>
              </a:rPr>
              <a:t>)   </a:t>
            </a:r>
            <a:r>
              <a:rPr lang="fr-FR" altLang="ja-JP" i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ea typeface="ＭＳ Ｐゴシック" charset="0"/>
              </a:rPr>
              <a:t>j+s</a:t>
            </a:r>
            <a:r>
              <a:rPr lang="fr-FR" altLang="ja-JP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ea typeface="ＭＳ Ｐゴシック" charset="0"/>
              </a:rPr>
              <a:t> = </a:t>
            </a:r>
            <a:r>
              <a:rPr lang="fr-FR" altLang="ja-JP" i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ea typeface="ＭＳ Ｐゴシック" charset="0"/>
              </a:rPr>
              <a:t>ch</a:t>
            </a:r>
            <a:endParaRPr lang="fr-FR" altLang="ja-JP" i="1" dirty="0" smtClean="0">
              <a:solidFill>
                <a:schemeClr val="tx2">
                  <a:lumMod val="60000"/>
                  <a:lumOff val="40000"/>
                </a:schemeClr>
              </a:solidFill>
              <a:latin typeface="Arial" charset="0"/>
              <a:ea typeface="ＭＳ Ｐゴシック" charset="0"/>
            </a:endParaRPr>
          </a:p>
          <a:p>
            <a:pPr lvl="3"/>
            <a:endParaRPr lang="fr-FR" altLang="ja-JP" b="1" dirty="0">
              <a:solidFill>
                <a:srgbClr val="000090"/>
              </a:solidFill>
              <a:latin typeface="Arial" charset="0"/>
              <a:ea typeface="ＭＳ Ｐゴシック" charset="0"/>
              <a:sym typeface="Wingdings" charset="0"/>
            </a:endParaRPr>
          </a:p>
          <a:p>
            <a:pPr marL="0" indent="0">
              <a:buFont typeface="Wingdings" charset="0"/>
              <a:buChar char="à"/>
            </a:pPr>
            <a:endParaRPr lang="fr-FR" sz="1900" dirty="0">
              <a:latin typeface="Arial" charset="0"/>
              <a:ea typeface="ＭＳ Ｐゴシック" charset="0"/>
              <a:sym typeface="Wingdings" charset="0"/>
            </a:endParaRPr>
          </a:p>
          <a:p>
            <a:pPr marL="0" indent="0">
              <a:buFont typeface="Wingdings" charset="0"/>
              <a:buChar char="à"/>
            </a:pPr>
            <a:r>
              <a:rPr lang="fr-FR" sz="2000" b="1" dirty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d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e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nouvelles formes de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reconnaissance,</a:t>
            </a:r>
          </a:p>
          <a:p>
            <a:pPr marL="0" indent="0">
              <a:buFont typeface="Wingdings" charset="0"/>
              <a:buChar char="à"/>
            </a:pP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de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nouvelles représentations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en mémoire</a:t>
            </a:r>
            <a:endParaRPr lang="fr-FR" sz="2000" b="1" dirty="0">
              <a:solidFill>
                <a:srgbClr val="FF0000"/>
              </a:solidFill>
              <a:latin typeface="Arial" charset="0"/>
              <a:ea typeface="ＭＳ Ｐゴシック" charset="0"/>
              <a:sym typeface="Wingdings" charset="0"/>
            </a:endParaRPr>
          </a:p>
          <a:p>
            <a:pPr marL="0" indent="0">
              <a:buNone/>
            </a:pPr>
            <a:endParaRPr lang="fr-FR" sz="2000" b="1" dirty="0">
              <a:solidFill>
                <a:srgbClr val="FF0000"/>
              </a:solidFill>
              <a:latin typeface="Arial" charset="0"/>
              <a:ea typeface="ＭＳ Ｐゴシック" charset="0"/>
              <a:sym typeface="Wingdings"/>
            </a:endParaRPr>
          </a:p>
          <a:p>
            <a:pPr marL="0" indent="0">
              <a:buNone/>
            </a:pP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/>
              </a:rPr>
              <a:t>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développement de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  <a:sym typeface="Wingdings" charset="0"/>
              </a:rPr>
              <a:t>la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conscience 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langagière</a:t>
            </a:r>
            <a:r>
              <a:rPr lang="fr-FR" sz="2000" b="1" dirty="0" smtClean="0">
                <a:solidFill>
                  <a:srgbClr val="FF0000"/>
                </a:solidFill>
                <a:latin typeface="Arial" charset="0"/>
                <a:ea typeface="ＭＳ Ｐゴシック" charset="0"/>
              </a:rPr>
              <a:t> en L2</a:t>
            </a:r>
          </a:p>
          <a:p>
            <a:pPr marL="0" indent="0">
              <a:buFontTx/>
              <a:buNone/>
            </a:pPr>
            <a:endParaRPr lang="fr-FR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283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/>
              <a:t>Perspectives didactiques et </a:t>
            </a:r>
            <a:r>
              <a:rPr lang="fr-FR" sz="2800" b="1" dirty="0" smtClean="0"/>
              <a:t>repères </a:t>
            </a:r>
            <a:r>
              <a:rPr lang="fr-FR" sz="2800" b="1" dirty="0" smtClean="0"/>
              <a:t>pour l’enseignant</a:t>
            </a:r>
            <a:endParaRPr lang="fr-FR" sz="28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92500" lnSpcReduction="10000"/>
          </a:bodyPr>
          <a:lstStyle/>
          <a:p>
            <a:r>
              <a:rPr lang="fr-FR" dirty="0"/>
              <a:t>1/ </a:t>
            </a:r>
            <a:r>
              <a:rPr lang="fr-FR" i="1" dirty="0"/>
              <a:t>le pôle interactionnel</a:t>
            </a:r>
            <a:r>
              <a:rPr lang="fr-FR" dirty="0" smtClean="0">
                <a:effectLst/>
              </a:rPr>
              <a:t> :</a:t>
            </a:r>
            <a:r>
              <a:rPr lang="fr-FR" sz="2600" dirty="0" smtClean="0">
                <a:effectLst/>
              </a:rPr>
              <a:t> </a:t>
            </a:r>
            <a:r>
              <a:rPr lang="fr-FR" sz="2600" dirty="0"/>
              <a:t>savoir-faire et stratégies </a:t>
            </a:r>
            <a:r>
              <a:rPr lang="fr-FR" sz="2600" dirty="0" smtClean="0"/>
              <a:t>sociolinguistiques et pragmatiques (</a:t>
            </a:r>
            <a:r>
              <a:rPr lang="fr-FR" sz="2600" dirty="0" smtClean="0"/>
              <a:t>donner une opinion, organiser un débat…)</a:t>
            </a:r>
            <a:endParaRPr lang="fr-FR" sz="2600" dirty="0" smtClean="0">
              <a:effectLst/>
            </a:endParaRPr>
          </a:p>
          <a:p>
            <a:endParaRPr lang="fr-FR" dirty="0"/>
          </a:p>
          <a:p>
            <a:r>
              <a:rPr lang="fr-FR" dirty="0"/>
              <a:t>2/ </a:t>
            </a:r>
            <a:r>
              <a:rPr lang="fr-FR" i="1" dirty="0"/>
              <a:t>le pôle structurel</a:t>
            </a:r>
            <a:r>
              <a:rPr lang="fr-FR" dirty="0" smtClean="0">
                <a:effectLst/>
              </a:rPr>
              <a:t> : </a:t>
            </a:r>
            <a:r>
              <a:rPr lang="fr-FR" dirty="0" smtClean="0"/>
              <a:t> </a:t>
            </a:r>
            <a:r>
              <a:rPr lang="fr-FR" sz="2600" dirty="0"/>
              <a:t>variables linguistiques susceptibles d’influencer  l’action en cours</a:t>
            </a:r>
            <a:r>
              <a:rPr lang="fr-FR" sz="2600" dirty="0" smtClean="0">
                <a:effectLst/>
              </a:rPr>
              <a:t> </a:t>
            </a:r>
          </a:p>
          <a:p>
            <a:endParaRPr lang="fr-FR" dirty="0" smtClean="0">
              <a:effectLst/>
            </a:endParaRPr>
          </a:p>
          <a:p>
            <a:pPr marL="0" indent="0">
              <a:buNone/>
            </a:pPr>
            <a:r>
              <a:rPr lang="fr-FR" b="1" i="1" dirty="0">
                <a:solidFill>
                  <a:srgbClr val="FF0000"/>
                </a:solidFill>
              </a:rPr>
              <a:t>Qu’est-ce qu’être un « bon parlant » ?</a:t>
            </a:r>
            <a:r>
              <a:rPr lang="fr-FR" dirty="0">
                <a:solidFill>
                  <a:srgbClr val="FF0000"/>
                </a:solidFill>
              </a:rPr>
              <a:t> </a:t>
            </a:r>
            <a:endParaRPr lang="fr-F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dirty="0" smtClean="0"/>
              <a:t>-</a:t>
            </a:r>
            <a:r>
              <a:rPr lang="fr-FR" dirty="0" smtClean="0"/>
              <a:t>&gt; </a:t>
            </a:r>
            <a:r>
              <a:rPr lang="fr-FR" sz="2600" dirty="0" smtClean="0"/>
              <a:t>sujet </a:t>
            </a:r>
            <a:r>
              <a:rPr lang="fr-FR" sz="2600" dirty="0"/>
              <a:t>capable </a:t>
            </a:r>
            <a:r>
              <a:rPr lang="fr-FR" sz="2600" dirty="0" smtClean="0"/>
              <a:t>de </a:t>
            </a:r>
            <a:r>
              <a:rPr lang="fr-FR" sz="2600" dirty="0"/>
              <a:t>varier son discours en tenant compte des règles et des contraintes linguistiques (lexicales, syntaxiques</a:t>
            </a:r>
            <a:r>
              <a:rPr lang="fr-FR" sz="2600" dirty="0" smtClean="0"/>
              <a:t>) et </a:t>
            </a:r>
            <a:r>
              <a:rPr lang="fr-FR" sz="2600" dirty="0" smtClean="0"/>
              <a:t>pragmatiques.</a:t>
            </a:r>
            <a:endParaRPr lang="fr-FR" sz="2600" dirty="0"/>
          </a:p>
        </p:txBody>
      </p:sp>
    </p:spTree>
    <p:extLst>
      <p:ext uri="{BB962C8B-B14F-4D97-AF65-F5344CB8AC3E}">
        <p14:creationId xmlns:p14="http://schemas.microsoft.com/office/powerpoint/2010/main" val="4195626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rpente de l’oralité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333" y="0"/>
            <a:ext cx="4846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48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01549"/>
          </a:xfrm>
        </p:spPr>
        <p:txBody>
          <a:bodyPr>
            <a:normAutofit/>
          </a:bodyPr>
          <a:lstStyle/>
          <a:p>
            <a:pPr algn="l"/>
            <a:r>
              <a:rPr lang="fr-FR" sz="2800" b="1" dirty="0">
                <a:solidFill>
                  <a:srgbClr val="0000FF"/>
                </a:solidFill>
              </a:rPr>
              <a:t>Q</a:t>
            </a:r>
            <a:r>
              <a:rPr lang="fr-FR" sz="2800" b="1" dirty="0" smtClean="0">
                <a:solidFill>
                  <a:srgbClr val="0000FF"/>
                </a:solidFill>
              </a:rPr>
              <a:t>uelles activités ?</a:t>
            </a:r>
            <a:endParaRPr lang="fr-FR" sz="2800" b="1" dirty="0">
              <a:solidFill>
                <a:srgbClr val="0000FF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076188"/>
            <a:ext cx="8229600" cy="5467028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fr-FR" sz="2800" b="1" dirty="0"/>
              <a:t>favoriser le passage d’une catégorie grammaticale à une autre</a:t>
            </a:r>
            <a:r>
              <a:rPr lang="fr-FR" sz="2800" b="1" dirty="0" smtClean="0"/>
              <a:t>,</a:t>
            </a:r>
          </a:p>
          <a:p>
            <a:pPr>
              <a:lnSpc>
                <a:spcPct val="130000"/>
              </a:lnSpc>
            </a:pPr>
            <a:r>
              <a:rPr lang="fr-FR" sz="2800" b="1" dirty="0" smtClean="0"/>
              <a:t>simplifier </a:t>
            </a:r>
            <a:r>
              <a:rPr lang="fr-FR" sz="2800" b="1" dirty="0"/>
              <a:t>ou </a:t>
            </a:r>
            <a:r>
              <a:rPr lang="fr-FR" sz="2800" b="1" dirty="0" smtClean="0"/>
              <a:t>étayer </a:t>
            </a:r>
            <a:r>
              <a:rPr lang="fr-FR" sz="2800" dirty="0"/>
              <a:t>des structures</a:t>
            </a:r>
            <a:r>
              <a:rPr lang="fr-FR" sz="2800" dirty="0" smtClean="0"/>
              <a:t>,</a:t>
            </a:r>
          </a:p>
          <a:p>
            <a:pPr>
              <a:lnSpc>
                <a:spcPct val="130000"/>
              </a:lnSpc>
            </a:pPr>
            <a:r>
              <a:rPr lang="fr-FR" sz="2800" dirty="0" smtClean="0"/>
              <a:t> </a:t>
            </a:r>
            <a:r>
              <a:rPr lang="fr-FR" sz="2800" dirty="0"/>
              <a:t>travailler la </a:t>
            </a:r>
            <a:r>
              <a:rPr lang="fr-FR" sz="2800" b="1" dirty="0"/>
              <a:t>variabilité des procédures </a:t>
            </a:r>
            <a:endParaRPr lang="fr-FR" sz="2800" b="1" dirty="0" smtClean="0"/>
          </a:p>
          <a:p>
            <a:pPr>
              <a:lnSpc>
                <a:spcPct val="130000"/>
              </a:lnSpc>
            </a:pPr>
            <a:r>
              <a:rPr lang="fr-FR" sz="2800" dirty="0" smtClean="0"/>
              <a:t>Sensibiliser </a:t>
            </a:r>
            <a:r>
              <a:rPr lang="fr-FR" sz="2800" dirty="0"/>
              <a:t>à la </a:t>
            </a:r>
            <a:r>
              <a:rPr lang="fr-FR" sz="2800" b="1" dirty="0"/>
              <a:t>coexistence de </a:t>
            </a:r>
            <a:r>
              <a:rPr lang="fr-FR" sz="2800" b="1" i="1" dirty="0" smtClean="0"/>
              <a:t>plusieurs</a:t>
            </a:r>
            <a:r>
              <a:rPr lang="fr-FR" sz="2800" b="1" dirty="0" smtClean="0"/>
              <a:t> </a:t>
            </a:r>
            <a:r>
              <a:rPr lang="fr-FR" sz="2800" b="1" dirty="0"/>
              <a:t>systèmes grammaticaux </a:t>
            </a:r>
            <a:r>
              <a:rPr lang="fr-FR" sz="2800" dirty="0"/>
              <a:t>en concurrence aux</a:t>
            </a:r>
            <a:r>
              <a:rPr lang="fr-FR" sz="2800" b="1" dirty="0"/>
              <a:t> différents plans </a:t>
            </a:r>
            <a:r>
              <a:rPr lang="fr-FR" sz="2800" dirty="0"/>
              <a:t>du discours. </a:t>
            </a:r>
          </a:p>
        </p:txBody>
      </p:sp>
    </p:spTree>
    <p:extLst>
      <p:ext uri="{BB962C8B-B14F-4D97-AF65-F5344CB8AC3E}">
        <p14:creationId xmlns:p14="http://schemas.microsoft.com/office/powerpoint/2010/main" val="1072683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pPr algn="l"/>
            <a:r>
              <a:rPr lang="fr-FR" sz="2800" b="1" dirty="0" smtClean="0"/>
              <a:t>LA VARIATION - Doit</a:t>
            </a:r>
            <a:r>
              <a:rPr lang="fr-FR" sz="2800" b="1" dirty="0"/>
              <a:t>-on enseigner les façons variées de parler </a:t>
            </a:r>
            <a:r>
              <a:rPr lang="fr-FR" sz="2800" dirty="0"/>
              <a:t>?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51468"/>
            <a:ext cx="8229600" cy="4974696"/>
          </a:xfrm>
        </p:spPr>
        <p:txBody>
          <a:bodyPr>
            <a:normAutofit/>
          </a:bodyPr>
          <a:lstStyle/>
          <a:p>
            <a:r>
              <a:rPr lang="fr-FR" sz="2800" dirty="0"/>
              <a:t>Les variétés de parlers ne sont pas détachables du français standard, mais interdépendantes les unes des autres </a:t>
            </a:r>
            <a:endParaRPr lang="fr-FR" sz="2800" dirty="0" smtClean="0"/>
          </a:p>
          <a:p>
            <a:endParaRPr lang="fr-FR" sz="2800" dirty="0"/>
          </a:p>
          <a:p>
            <a:r>
              <a:rPr lang="fr-FR" sz="2800" dirty="0"/>
              <a:t>faire varier les </a:t>
            </a:r>
            <a:r>
              <a:rPr lang="fr-FR" sz="2800" dirty="0" smtClean="0"/>
              <a:t>contraintes, </a:t>
            </a:r>
            <a:r>
              <a:rPr lang="fr-FR" sz="2800" dirty="0"/>
              <a:t>saisir les régularités ou les particularités d’emplois </a:t>
            </a:r>
            <a:r>
              <a:rPr lang="fr-FR" sz="2800" dirty="0" smtClean="0"/>
              <a:t> </a:t>
            </a:r>
          </a:p>
          <a:p>
            <a:pPr lvl="1"/>
            <a:r>
              <a:rPr lang="fr-FR" sz="2400" dirty="0"/>
              <a:t>Ainsi la norme n’est pas un jugement mais bien une activité de </a:t>
            </a:r>
            <a:r>
              <a:rPr lang="fr-FR" sz="2400" dirty="0" smtClean="0"/>
              <a:t>compréhension </a:t>
            </a:r>
            <a:r>
              <a:rPr lang="fr-FR" sz="2400" dirty="0"/>
              <a:t>et de repérage </a:t>
            </a:r>
          </a:p>
          <a:p>
            <a:r>
              <a:rPr lang="fr-FR" sz="1800" dirty="0"/>
              <a:t>Situation de l’écrit </a:t>
            </a:r>
            <a:r>
              <a:rPr lang="fr-FR" sz="2800" dirty="0"/>
              <a:t> </a:t>
            </a:r>
            <a:r>
              <a:rPr lang="fr-FR" sz="2800" dirty="0" smtClean="0"/>
              <a:t> </a:t>
            </a:r>
            <a:r>
              <a:rPr lang="fr-FR" sz="2800" dirty="0" smtClean="0"/>
              <a:t> </a:t>
            </a:r>
            <a:r>
              <a:rPr lang="fr-FR" sz="2800" dirty="0">
                <a:solidFill>
                  <a:srgbClr val="FF0000"/>
                </a:solidFill>
              </a:rPr>
              <a:t>norme = </a:t>
            </a:r>
            <a:r>
              <a:rPr lang="fr-FR" sz="2800" dirty="0" smtClean="0">
                <a:solidFill>
                  <a:srgbClr val="FF0000"/>
                </a:solidFill>
              </a:rPr>
              <a:t>forme</a:t>
            </a:r>
            <a:endParaRPr lang="fr-FR" sz="2800" dirty="0">
              <a:solidFill>
                <a:srgbClr val="FF0000"/>
              </a:solidFill>
            </a:endParaRPr>
          </a:p>
          <a:p>
            <a:r>
              <a:rPr lang="fr-FR" sz="1800" dirty="0"/>
              <a:t>- Situation orale </a:t>
            </a:r>
            <a:r>
              <a:rPr lang="fr-FR" sz="1800" dirty="0"/>
              <a:t> </a:t>
            </a:r>
            <a:r>
              <a:rPr lang="fr-FR" sz="2800" dirty="0" smtClean="0">
                <a:solidFill>
                  <a:srgbClr val="FF0000"/>
                </a:solidFill>
              </a:rPr>
              <a:t>norme </a:t>
            </a:r>
            <a:r>
              <a:rPr lang="fr-FR" sz="2800" dirty="0">
                <a:solidFill>
                  <a:srgbClr val="FF0000"/>
                </a:solidFill>
              </a:rPr>
              <a:t>(s) = </a:t>
            </a:r>
            <a:r>
              <a:rPr lang="fr-FR" sz="2800" dirty="0" smtClean="0">
                <a:solidFill>
                  <a:srgbClr val="FF0000"/>
                </a:solidFill>
              </a:rPr>
              <a:t>contexte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7029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000090"/>
                </a:solidFill>
              </a:rPr>
              <a:t>Centration sur la variation/normes</a:t>
            </a:r>
            <a:endParaRPr lang="fr-FR" sz="2800" dirty="0">
              <a:solidFill>
                <a:srgbClr val="00009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S’adapter au contexte (sens)</a:t>
            </a:r>
          </a:p>
          <a:p>
            <a:r>
              <a:rPr lang="fr-FR" dirty="0" smtClean="0"/>
              <a:t>Variation de la prononciation (tendue / rel</a:t>
            </a:r>
            <a:r>
              <a:rPr lang="fr-FR" dirty="0" smtClean="0"/>
              <a:t>âchée)</a:t>
            </a:r>
          </a:p>
          <a:p>
            <a:r>
              <a:rPr lang="fr-FR" dirty="0" smtClean="0"/>
              <a:t>Adéquation au style de locuteur</a:t>
            </a:r>
          </a:p>
          <a:p>
            <a:r>
              <a:rPr lang="fr-FR" dirty="0" smtClean="0"/>
              <a:t>Savoir-être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4785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6562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982134"/>
            <a:ext cx="8229600" cy="514403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FR" b="1" dirty="0"/>
              <a:t>Ex Activités</a:t>
            </a:r>
            <a:endParaRPr lang="fr-FR" dirty="0"/>
          </a:p>
          <a:p>
            <a:pPr marL="0" indent="0">
              <a:buNone/>
            </a:pPr>
            <a:r>
              <a:rPr lang="fr-FR" b="1" dirty="0"/>
              <a:t> </a:t>
            </a:r>
            <a:endParaRPr lang="fr-FR" dirty="0"/>
          </a:p>
          <a:p>
            <a:pPr lvl="0"/>
            <a:r>
              <a:rPr lang="fr-FR" dirty="0"/>
              <a:t>Visualiser 2 à 5 minutes de séquences et </a:t>
            </a:r>
            <a:r>
              <a:rPr lang="fr-FR" dirty="0" smtClean="0"/>
              <a:t>dégager </a:t>
            </a:r>
            <a:r>
              <a:rPr lang="fr-FR" dirty="0"/>
              <a:t>le sens global </a:t>
            </a:r>
          </a:p>
          <a:p>
            <a:pPr lvl="0"/>
            <a:r>
              <a:rPr lang="fr-FR" dirty="0" smtClean="0"/>
              <a:t>Repérer les </a:t>
            </a:r>
            <a:r>
              <a:rPr lang="fr-FR" dirty="0"/>
              <a:t>obstacles, difficultés </a:t>
            </a:r>
            <a:r>
              <a:rPr lang="fr-FR" dirty="0" smtClean="0"/>
              <a:t>et </a:t>
            </a:r>
            <a:r>
              <a:rPr lang="fr-FR" dirty="0"/>
              <a:t>particularités du </a:t>
            </a:r>
            <a:r>
              <a:rPr lang="fr-FR" dirty="0" smtClean="0"/>
              <a:t>français oral</a:t>
            </a:r>
            <a:r>
              <a:rPr lang="fr-FR" dirty="0"/>
              <a:t> : </a:t>
            </a:r>
            <a:r>
              <a:rPr lang="fr-FR" dirty="0" smtClean="0"/>
              <a:t>lexique</a:t>
            </a:r>
            <a:r>
              <a:rPr lang="fr-FR" dirty="0"/>
              <a:t>/ syntaxe/ non verbal…(compétences  sectorielles...) </a:t>
            </a:r>
          </a:p>
          <a:p>
            <a:pPr marL="0" indent="0">
              <a:buNone/>
            </a:pPr>
            <a:r>
              <a:rPr lang="fr-FR" smtClean="0"/>
              <a:t> </a:t>
            </a:r>
            <a:endParaRPr lang="fr-FR" dirty="0"/>
          </a:p>
          <a:p>
            <a:pPr lvl="0"/>
            <a:r>
              <a:rPr lang="fr-FR" dirty="0"/>
              <a:t>Comparer le langage des </a:t>
            </a:r>
            <a:r>
              <a:rPr lang="fr-FR" dirty="0" smtClean="0"/>
              <a:t>adolescents (dialogue)  </a:t>
            </a:r>
            <a:r>
              <a:rPr lang="fr-FR" dirty="0"/>
              <a:t>à  celui des adultes : prélever et interpréter... </a:t>
            </a:r>
          </a:p>
          <a:p>
            <a:endParaRPr lang="fr-FR" dirty="0"/>
          </a:p>
          <a:p>
            <a:pPr lvl="0"/>
            <a:r>
              <a:rPr lang="fr-FR" dirty="0"/>
              <a:t>Réécrire  en  français  courant  des  expressions et  mots  dans  </a:t>
            </a:r>
            <a:r>
              <a:rPr lang="fr-FR" dirty="0" smtClean="0"/>
              <a:t>un    contexte </a:t>
            </a:r>
            <a:r>
              <a:rPr lang="fr-FR" dirty="0"/>
              <a:t>surveillé (jeux de rôles). </a:t>
            </a:r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3785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162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20800"/>
            <a:ext cx="8229600" cy="48053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i="1" dirty="0">
                <a:solidFill>
                  <a:srgbClr val="000090"/>
                </a:solidFill>
              </a:rPr>
              <a:t>- Hé les tourtereaux ! Ca vous gênerait pas de marcher moins vite ? Y a votre boy qu’est fatigué, </a:t>
            </a:r>
            <a:r>
              <a:rPr lang="fr-FR" sz="2000" i="1" dirty="0" smtClean="0">
                <a:solidFill>
                  <a:srgbClr val="000090"/>
                </a:solidFill>
              </a:rPr>
              <a:t>là</a:t>
            </a:r>
            <a:r>
              <a:rPr lang="fr-FR" sz="2000" i="1" dirty="0">
                <a:solidFill>
                  <a:srgbClr val="000090"/>
                </a:solidFill>
              </a:rPr>
              <a:t>,</a:t>
            </a:r>
            <a:r>
              <a:rPr lang="fr-FR" sz="2000" i="1" dirty="0" smtClean="0">
                <a:solidFill>
                  <a:srgbClr val="000090"/>
                </a:solidFill>
              </a:rPr>
              <a:t> </a:t>
            </a:r>
            <a:r>
              <a:rPr lang="fr-FR" sz="2000" i="1" dirty="0">
                <a:solidFill>
                  <a:srgbClr val="000090"/>
                </a:solidFill>
              </a:rPr>
              <a:t>mais qu’est-ce que t’as mis là-dedans ? Une armure ou quoi ?</a:t>
            </a:r>
            <a:endParaRPr lang="fr-FR" sz="2000" dirty="0">
              <a:solidFill>
                <a:srgbClr val="000090"/>
              </a:solidFill>
            </a:endParaRPr>
          </a:p>
          <a:p>
            <a:pPr marL="0" indent="0">
              <a:buNone/>
            </a:pPr>
            <a:r>
              <a:rPr lang="fr-FR" sz="2000" i="1" dirty="0">
                <a:solidFill>
                  <a:srgbClr val="000090"/>
                </a:solidFill>
              </a:rPr>
              <a:t>- oh quelques livres… Rien de plus…</a:t>
            </a:r>
            <a:endParaRPr lang="fr-FR" sz="2000" dirty="0">
              <a:solidFill>
                <a:srgbClr val="000090"/>
              </a:solidFill>
            </a:endParaRPr>
          </a:p>
          <a:p>
            <a:pPr marL="0" indent="0">
              <a:buNone/>
            </a:pPr>
            <a:r>
              <a:rPr lang="fr-FR" sz="2000" i="1" dirty="0">
                <a:solidFill>
                  <a:srgbClr val="000090"/>
                </a:solidFill>
              </a:rPr>
              <a:t>- Putain, Philou, t’en as déjà des milliers, merde… Ceux-là, tu pouvais pas les laisser au château ?</a:t>
            </a:r>
            <a:endParaRPr lang="fr-FR" sz="2000" dirty="0">
              <a:solidFill>
                <a:srgbClr val="000090"/>
              </a:solidFill>
            </a:endParaRPr>
          </a:p>
          <a:p>
            <a:pPr marL="0" indent="0">
              <a:buNone/>
            </a:pPr>
            <a:r>
              <a:rPr lang="fr-FR" sz="2000" i="1" dirty="0">
                <a:solidFill>
                  <a:srgbClr val="000090"/>
                </a:solidFill>
              </a:rPr>
              <a:t>- Mais il est très en forme, notre ami… glissa-t-il à l’oreille de Camille, ça va vous ?</a:t>
            </a:r>
            <a:endParaRPr lang="fr-FR" sz="2000" dirty="0">
              <a:solidFill>
                <a:srgbClr val="000090"/>
              </a:solidFill>
            </a:endParaRPr>
          </a:p>
          <a:p>
            <a:pPr marL="0" indent="0">
              <a:buNone/>
            </a:pPr>
            <a:r>
              <a:rPr lang="fr-FR" sz="2000" i="1" dirty="0">
                <a:solidFill>
                  <a:srgbClr val="000090"/>
                </a:solidFill>
              </a:rPr>
              <a:t>- Qui ça, nous ?</a:t>
            </a:r>
            <a:endParaRPr lang="fr-FR" sz="2000" dirty="0">
              <a:solidFill>
                <a:srgbClr val="000090"/>
              </a:solidFill>
            </a:endParaRPr>
          </a:p>
          <a:p>
            <a:pPr marL="0" indent="0">
              <a:buNone/>
            </a:pPr>
            <a:r>
              <a:rPr lang="fr-FR" sz="2000" i="1" dirty="0">
                <a:solidFill>
                  <a:srgbClr val="000090"/>
                </a:solidFill>
              </a:rPr>
              <a:t>Euh… eh bien, vous…</a:t>
            </a:r>
            <a:endParaRPr lang="fr-FR" sz="2000" dirty="0">
              <a:solidFill>
                <a:srgbClr val="000090"/>
              </a:solidFill>
            </a:endParaRPr>
          </a:p>
          <a:p>
            <a:pPr marL="0" indent="0">
              <a:buNone/>
            </a:pPr>
            <a:r>
              <a:rPr lang="fr-FR" sz="2000" i="1" dirty="0">
                <a:solidFill>
                  <a:srgbClr val="000090"/>
                </a:solidFill>
              </a:rPr>
              <a:t>- Pardon ?</a:t>
            </a:r>
            <a:endParaRPr lang="fr-FR" sz="2000" dirty="0">
              <a:solidFill>
                <a:srgbClr val="000090"/>
              </a:solidFill>
            </a:endParaRPr>
          </a:p>
          <a:p>
            <a:pPr marL="0" indent="0" algn="r">
              <a:buNone/>
            </a:pPr>
            <a:r>
              <a:rPr lang="fr-FR" sz="1500" b="1" dirty="0" smtClean="0"/>
              <a:t>Ensemble c’est tout, A. </a:t>
            </a:r>
            <a:r>
              <a:rPr lang="fr-FR" sz="1500" b="1" dirty="0" err="1" smtClean="0"/>
              <a:t>Galvada</a:t>
            </a:r>
            <a:r>
              <a:rPr lang="fr-FR" b="1" dirty="0"/>
              <a:t> 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6118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51468"/>
            <a:ext cx="8229600" cy="497469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fr-FR" b="1" dirty="0"/>
              <a:t> </a:t>
            </a:r>
            <a:endParaRPr lang="fr-FR" dirty="0"/>
          </a:p>
          <a:p>
            <a:r>
              <a:rPr lang="fr-FR" dirty="0"/>
              <a:t>Qu’observe-t-on au plan syntaxique ? </a:t>
            </a:r>
          </a:p>
          <a:p>
            <a:pPr lvl="1"/>
            <a:r>
              <a:rPr lang="fr-FR" dirty="0"/>
              <a:t>- Présence d’interjections (mots phatiques) en tête :</a:t>
            </a:r>
            <a:r>
              <a:rPr lang="fr-FR" i="1" dirty="0"/>
              <a:t>hé</a:t>
            </a:r>
            <a:r>
              <a:rPr lang="fr-FR" dirty="0"/>
              <a:t> et </a:t>
            </a:r>
            <a:r>
              <a:rPr lang="fr-FR" i="1" dirty="0"/>
              <a:t>putain mais</a:t>
            </a:r>
            <a:r>
              <a:rPr lang="fr-FR" dirty="0"/>
              <a:t> ; </a:t>
            </a:r>
            <a:r>
              <a:rPr lang="fr-FR" i="1" dirty="0"/>
              <a:t>euh, eh bien, vous</a:t>
            </a:r>
            <a:endParaRPr lang="fr-FR" dirty="0"/>
          </a:p>
          <a:p>
            <a:pPr lvl="1"/>
            <a:r>
              <a:rPr lang="fr-FR" dirty="0"/>
              <a:t>- La particule </a:t>
            </a:r>
            <a:r>
              <a:rPr lang="fr-FR" i="1" dirty="0"/>
              <a:t>ne</a:t>
            </a:r>
            <a:r>
              <a:rPr lang="fr-FR" dirty="0"/>
              <a:t> de la négation tombe,</a:t>
            </a:r>
          </a:p>
          <a:p>
            <a:pPr lvl="1"/>
            <a:r>
              <a:rPr lang="fr-FR" i="1" dirty="0"/>
              <a:t>y a… qui</a:t>
            </a:r>
            <a:r>
              <a:rPr lang="fr-FR" dirty="0"/>
              <a:t> vient introduire le groupe nominal </a:t>
            </a:r>
            <a:r>
              <a:rPr lang="fr-FR" i="1" dirty="0"/>
              <a:t>votre boy</a:t>
            </a:r>
            <a:r>
              <a:rPr lang="fr-FR" dirty="0"/>
              <a:t>, est une redondance typique du français parlé. </a:t>
            </a:r>
          </a:p>
          <a:p>
            <a:pPr lvl="1"/>
            <a:r>
              <a:rPr lang="fr-FR" i="1" dirty="0"/>
              <a:t>là</a:t>
            </a:r>
            <a:r>
              <a:rPr lang="fr-FR" dirty="0"/>
              <a:t> et </a:t>
            </a:r>
            <a:r>
              <a:rPr lang="fr-FR" i="1" dirty="0"/>
              <a:t>ou quoi</a:t>
            </a:r>
            <a:r>
              <a:rPr lang="fr-FR" dirty="0"/>
              <a:t> (les phatiques) dépourvus de contenu sémantique n’ont pas d’autre fonction que de ponctuer les « phrases ». La dernière unité est sans verbe et pourtant autonome, elle vient compléter la question précédente, autrement dit c’est le contexte verbal qui la rend autonome.</a:t>
            </a:r>
          </a:p>
          <a:p>
            <a:pPr lvl="1"/>
            <a:r>
              <a:rPr lang="fr-FR" dirty="0"/>
              <a:t>- Pas de noyau verbal (ou phrase comme à l’écrit) ; </a:t>
            </a:r>
            <a:r>
              <a:rPr lang="fr-FR" i="1" dirty="0"/>
              <a:t>qui ça, nous</a:t>
            </a:r>
            <a:endParaRPr lang="fr-FR" dirty="0"/>
          </a:p>
          <a:p>
            <a:pPr lvl="1"/>
            <a:r>
              <a:rPr lang="fr-FR" i="1" dirty="0"/>
              <a:t>- </a:t>
            </a:r>
            <a:r>
              <a:rPr lang="fr-FR" dirty="0"/>
              <a:t>Alternance d’unités de sens familières avec un langage plus surveillé </a:t>
            </a:r>
            <a:r>
              <a:rPr lang="fr-FR" i="1" dirty="0"/>
              <a:t>: moi, très bien, je suis contente que tu sois là ; oh quelques livres, rien de plus.</a:t>
            </a:r>
            <a:endParaRPr lang="fr-FR" dirty="0"/>
          </a:p>
          <a:p>
            <a:pPr marL="0" indent="0">
              <a:buNone/>
            </a:pPr>
            <a:r>
              <a:rPr lang="fr-FR" i="1" dirty="0"/>
              <a:t> </a:t>
            </a:r>
            <a:endParaRPr lang="fr-FR" dirty="0"/>
          </a:p>
          <a:p>
            <a:r>
              <a:rPr lang="fr-FR" dirty="0"/>
              <a:t>Au plan phonétique, on peut supposer le repérage des traits d’oralité comme :</a:t>
            </a:r>
          </a:p>
          <a:p>
            <a:pPr lvl="1"/>
            <a:r>
              <a:rPr lang="fr-FR" dirty="0"/>
              <a:t>- L’effacement de (schwa) dans </a:t>
            </a:r>
            <a:r>
              <a:rPr lang="fr-FR" i="1" dirty="0"/>
              <a:t>gênerait</a:t>
            </a:r>
            <a:r>
              <a:rPr lang="fr-FR" dirty="0"/>
              <a:t> et de marcher prononcé </a:t>
            </a:r>
            <a:r>
              <a:rPr lang="fr-FR" i="1" dirty="0"/>
              <a:t>d’ marcher</a:t>
            </a:r>
            <a:endParaRPr lang="fr-FR" dirty="0"/>
          </a:p>
          <a:p>
            <a:pPr lvl="1"/>
            <a:r>
              <a:rPr lang="fr-FR" i="1" dirty="0"/>
              <a:t>- Y a</a:t>
            </a:r>
            <a:r>
              <a:rPr lang="fr-FR" dirty="0"/>
              <a:t> (il y a) prononcé en une syllabe à deux voyelle,</a:t>
            </a:r>
          </a:p>
          <a:p>
            <a:pPr lvl="1"/>
            <a:r>
              <a:rPr lang="fr-FR" dirty="0"/>
              <a:t>- </a:t>
            </a:r>
            <a:r>
              <a:rPr lang="fr-FR" i="1" dirty="0"/>
              <a:t>Votre boy</a:t>
            </a:r>
            <a:r>
              <a:rPr lang="fr-FR" dirty="0"/>
              <a:t> prononcé [</a:t>
            </a:r>
            <a:r>
              <a:rPr lang="fr-FR" dirty="0" err="1"/>
              <a:t>vot’boj</a:t>
            </a:r>
            <a:r>
              <a:rPr lang="fr-FR" dirty="0"/>
              <a:t>], </a:t>
            </a:r>
          </a:p>
          <a:p>
            <a:pPr lvl="1"/>
            <a:r>
              <a:rPr lang="fr-FR" dirty="0"/>
              <a:t>- </a:t>
            </a:r>
            <a:r>
              <a:rPr lang="fr-FR" i="1" dirty="0"/>
              <a:t>Mais</a:t>
            </a:r>
            <a:r>
              <a:rPr lang="fr-FR" dirty="0"/>
              <a:t> prononcé peut-être avec un allongement </a:t>
            </a:r>
          </a:p>
          <a:p>
            <a:pPr lvl="1"/>
            <a:r>
              <a:rPr lang="fr-FR" dirty="0"/>
              <a:t>- </a:t>
            </a:r>
            <a:r>
              <a:rPr lang="fr-FR" i="1" dirty="0"/>
              <a:t>Qu’est-ce t’as</a:t>
            </a:r>
            <a:r>
              <a:rPr lang="fr-FR" dirty="0"/>
              <a:t> : la forme est tronquée, </a:t>
            </a:r>
            <a:r>
              <a:rPr lang="fr-FR" i="1" dirty="0"/>
              <a:t>que</a:t>
            </a:r>
            <a:r>
              <a:rPr lang="fr-FR" dirty="0"/>
              <a:t> est supprimé, et </a:t>
            </a:r>
            <a:r>
              <a:rPr lang="fr-FR" i="1" dirty="0"/>
              <a:t>tu</a:t>
            </a:r>
            <a:r>
              <a:rPr lang="fr-FR" dirty="0"/>
              <a:t> devient </a:t>
            </a:r>
            <a:r>
              <a:rPr lang="fr-FR" i="1" dirty="0"/>
              <a:t>t’</a:t>
            </a:r>
            <a:r>
              <a:rPr lang="fr-F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416707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379</Words>
  <Application>Microsoft Macintosh PowerPoint</Application>
  <PresentationFormat>Présentation à l'écran (4:3)</PresentationFormat>
  <Paragraphs>163</Paragraphs>
  <Slides>16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 AFEF Journée pédagogique 19 mars 2016  Interrogations autour de l’objet oral ou comment mieux gérer les compétences langagières </vt:lpstr>
      <vt:lpstr>Présentation PowerPoint</vt:lpstr>
      <vt:lpstr>Présentation PowerPoint</vt:lpstr>
      <vt:lpstr>Présentation PowerPoint</vt:lpstr>
      <vt:lpstr>Un ensemble d’éléments variés et en interrelation </vt:lpstr>
      <vt:lpstr>Eléments variés et en interrelation </vt:lpstr>
      <vt:lpstr> </vt:lpstr>
      <vt:lpstr>Présentation PowerPoint</vt:lpstr>
      <vt:lpstr>Perspectives didactiques et repères pour l’enseignant</vt:lpstr>
      <vt:lpstr>Présentation PowerPoint</vt:lpstr>
      <vt:lpstr>Quelles activités ?</vt:lpstr>
      <vt:lpstr>LA VARIATION - Doit-on enseigner les façons variées de parler ? </vt:lpstr>
      <vt:lpstr>Centration sur la variation/normes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coweber</dc:creator>
  <cp:lastModifiedBy>Corinne Weber</cp:lastModifiedBy>
  <cp:revision>16</cp:revision>
  <dcterms:created xsi:type="dcterms:W3CDTF">2016-03-15T08:04:19Z</dcterms:created>
  <dcterms:modified xsi:type="dcterms:W3CDTF">2016-03-19T11:04:11Z</dcterms:modified>
</cp:coreProperties>
</file>