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85" r:id="rId3"/>
    <p:sldId id="269" r:id="rId4"/>
    <p:sldId id="264" r:id="rId5"/>
    <p:sldId id="282" r:id="rId6"/>
    <p:sldId id="283" r:id="rId7"/>
    <p:sldId id="284" r:id="rId8"/>
    <p:sldId id="272" r:id="rId9"/>
    <p:sldId id="273" r:id="rId10"/>
    <p:sldId id="274" r:id="rId11"/>
    <p:sldId id="276" r:id="rId12"/>
    <p:sldId id="277" r:id="rId13"/>
    <p:sldId id="280" r:id="rId14"/>
    <p:sldId id="281" r:id="rId15"/>
    <p:sldId id="286" r:id="rId1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ectangle à coins arrondis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ectangle à coins arrondis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ectangle à coins arrondis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ectangle à coins arrondis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865B6ED-1082-499B-A1B9-5891B3F40544}" type="datetimeFigureOut">
              <a:rPr lang="fr-FR" smtClean="0"/>
              <a:pPr/>
              <a:t>04/11/2014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04C4B9D-2114-425D-B223-225A4919323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2400" dirty="0" smtClean="0"/>
              <a:t>BEHRI ABDELAAZIZ    </a:t>
            </a:r>
          </a:p>
          <a:p>
            <a:r>
              <a:rPr lang="fr-FR" sz="2400" dirty="0" smtClean="0"/>
              <a:t>CRMEF /FES  MAROC </a:t>
            </a:r>
            <a:endParaRPr lang="fr-FR" sz="2400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Ecrire en FLE dans les disciplines notamment scientifiques, le cas du Maroc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Ecrire en FLE, quelques spécificités…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L’écrit en FLE? </a:t>
            </a:r>
          </a:p>
          <a:p>
            <a:r>
              <a:rPr lang="fr-FR" dirty="0" smtClean="0"/>
              <a:t>Recours systématique  des élèves à l’écrit (forme fixe/réversible par opposition à l’oral) : appui sur l’écrit même pendant les activités orales/pour élaborer leur discours…L’oral est plutôt un écrit oralisé…</a:t>
            </a:r>
          </a:p>
          <a:p>
            <a:pPr>
              <a:buNone/>
            </a:pPr>
            <a:r>
              <a:rPr lang="fr-FR" dirty="0" smtClean="0"/>
              <a:t>-Un écrit à la lisière de deux langues… l’inter-langue/passage de L1/L2 (alternance codique/interférence…)</a:t>
            </a:r>
          </a:p>
          <a:p>
            <a:pPr>
              <a:buNone/>
            </a:pPr>
            <a:r>
              <a:rPr lang="fr-FR" dirty="0" smtClean="0"/>
              <a:t>-Les élèves campent des stratégies différentes du français langue maternelle: tendance à la généralisation des règles,  à la simplification…</a:t>
            </a:r>
          </a:p>
          <a:p>
            <a:pPr>
              <a:buFontTx/>
              <a:buChar char="-"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endParaRPr lang="fr-FR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Ecrire en français dans les disciplines au Maroc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Les disciplines scientifiques , au Maroc, sont enseignées en arabe jusqu’au baccalauréat.</a:t>
            </a:r>
          </a:p>
          <a:p>
            <a:r>
              <a:rPr lang="fr-FR" b="1" dirty="0" smtClean="0"/>
              <a:t>Cependant: </a:t>
            </a:r>
            <a:r>
              <a:rPr lang="fr-FR" dirty="0" smtClean="0"/>
              <a:t>Le français apparait dans une optique comparative/et réflexive: </a:t>
            </a:r>
          </a:p>
          <a:p>
            <a:pPr>
              <a:buNone/>
            </a:pPr>
            <a:r>
              <a:rPr lang="fr-FR" dirty="0" smtClean="0"/>
              <a:t>1- le français (en rapport avec les disciplines scientifiques) apparaît</a:t>
            </a:r>
            <a:r>
              <a:rPr lang="fr-FR" b="1" dirty="0" smtClean="0"/>
              <a:t>,</a:t>
            </a:r>
            <a:r>
              <a:rPr lang="fr-FR" dirty="0" smtClean="0"/>
              <a:t> dans le cours  de </a:t>
            </a:r>
            <a:r>
              <a:rPr lang="fr-FR" b="1" dirty="0" smtClean="0"/>
              <a:t>traduction</a:t>
            </a:r>
            <a:r>
              <a:rPr lang="fr-FR" dirty="0" smtClean="0"/>
              <a:t> à partir du cycle qualifiant.</a:t>
            </a:r>
          </a:p>
          <a:p>
            <a:pPr>
              <a:buNone/>
            </a:pPr>
            <a:r>
              <a:rPr lang="fr-FR" dirty="0" smtClean="0"/>
              <a:t>2- Dans les centres de formation: les cours des disciplines sont généralement dispensés en français /Les rapports de recherche-action rédigés en français… 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La traduction, </a:t>
            </a:r>
            <a:r>
              <a:rPr lang="fr-FR" b="1" dirty="0" smtClean="0"/>
              <a:t>les compétences ciblées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 </a:t>
            </a:r>
            <a:r>
              <a:rPr lang="fr-FR" dirty="0" smtClean="0"/>
              <a:t> (en rapport avec l’ écrit):</a:t>
            </a:r>
            <a:endParaRPr lang="fr-FR" dirty="0"/>
          </a:p>
          <a:p>
            <a:pPr lvl="2"/>
            <a:r>
              <a:rPr lang="fr-FR" dirty="0" smtClean="0"/>
              <a:t>la </a:t>
            </a:r>
            <a:r>
              <a:rPr lang="fr-FR" dirty="0"/>
              <a:t>compétence de compréhension du discours scientifique ;</a:t>
            </a:r>
          </a:p>
          <a:p>
            <a:pPr lvl="2"/>
            <a:r>
              <a:rPr lang="fr-FR" dirty="0"/>
              <a:t>la compétence de rédaction du discours scientifique ;</a:t>
            </a:r>
          </a:p>
          <a:p>
            <a:pPr lvl="2"/>
            <a:r>
              <a:rPr lang="fr-FR" dirty="0" smtClean="0"/>
              <a:t>la </a:t>
            </a:r>
            <a:r>
              <a:rPr lang="fr-FR" dirty="0"/>
              <a:t>compétence de transfert inter </a:t>
            </a:r>
            <a:r>
              <a:rPr lang="fr-FR" dirty="0" smtClean="0"/>
              <a:t>linguistique; ….</a:t>
            </a:r>
          </a:p>
          <a:p>
            <a:r>
              <a:rPr lang="fr-FR" dirty="0" smtClean="0"/>
              <a:t>Concrètement, il s’agit d’amener l’élève à  :</a:t>
            </a:r>
          </a:p>
          <a:p>
            <a:pPr lvl="1"/>
            <a:r>
              <a:rPr lang="fr-FR" dirty="0" smtClean="0"/>
              <a:t>recevoir, analyser et interpréter tout type de discours scientifique ;</a:t>
            </a:r>
          </a:p>
          <a:p>
            <a:pPr lvl="1"/>
            <a:r>
              <a:rPr lang="fr-FR" dirty="0" smtClean="0"/>
              <a:t>mener des recherches documentaires  ;</a:t>
            </a:r>
          </a:p>
          <a:p>
            <a:pPr lvl="1"/>
            <a:r>
              <a:rPr lang="fr-FR" dirty="0" smtClean="0"/>
              <a:t>s’exprimer avec clarté, (L’écrit / L’oral), sur des sujets scientifiques ;</a:t>
            </a:r>
          </a:p>
          <a:p>
            <a:pPr lvl="1"/>
            <a:r>
              <a:rPr lang="fr-FR" dirty="0" smtClean="0"/>
              <a:t>traduire et/ou produire différents types de discours scientifiques …</a:t>
            </a:r>
          </a:p>
          <a:p>
            <a:pPr lvl="2">
              <a:buNone/>
            </a:pP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Exemple de supports/Traduction</a:t>
            </a:r>
            <a:endParaRPr lang="fr-FR" dirty="0"/>
          </a:p>
        </p:txBody>
      </p:sp>
      <p:pic>
        <p:nvPicPr>
          <p:cNvPr id="4" name="Espace réservé du contenu 3" descr="traduction corpus.bmp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159730" y="872717"/>
            <a:ext cx="4320481" cy="59766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Traduction, écrire en français…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- Ecrire dans une </a:t>
            </a:r>
            <a:r>
              <a:rPr lang="fr-FR" b="1" dirty="0" smtClean="0"/>
              <a:t>optique bilingue /comparative, qu’est-ce que cela implique?</a:t>
            </a:r>
          </a:p>
          <a:p>
            <a:r>
              <a:rPr lang="fr-FR" dirty="0" smtClean="0"/>
              <a:t>- Confrontation de deux systèmes linguistiques/didactique convergente: …</a:t>
            </a:r>
          </a:p>
          <a:p>
            <a:r>
              <a:rPr lang="fr-FR" dirty="0" smtClean="0"/>
              <a:t>Ex: l’interrogation/le cas de l’inversion du sujet /n’existe pas en arabe / La discrimination féminin /masculin non plus: un seul mot pour:(quel/quelle..)…</a:t>
            </a:r>
          </a:p>
          <a:p>
            <a:r>
              <a:rPr lang="fr-FR" b="1" dirty="0" smtClean="0"/>
              <a:t>Limites: </a:t>
            </a:r>
            <a:r>
              <a:rPr lang="fr-FR" dirty="0" smtClean="0"/>
              <a:t>difficultés de transférer ces compétences dans les disciplines scientifiques…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Ecrire en formation initiale des enseignants…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Dans une optique réflexive (la recherche-action): à partir d’un dysfonctionnement observé en classe, le P.S dresse un état des lieux et propose un dispositif de remédiation (des activités d’enseignement/apprentissage), les expérimente …</a:t>
            </a:r>
          </a:p>
          <a:p>
            <a:endParaRPr lang="fr-FR" dirty="0" smtClean="0"/>
          </a:p>
          <a:p>
            <a:endParaRPr lang="fr-FR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Exemples : recherche-action</a:t>
            </a:r>
            <a:endParaRPr lang="fr-FR" dirty="0"/>
          </a:p>
        </p:txBody>
      </p:sp>
      <p:pic>
        <p:nvPicPr>
          <p:cNvPr id="4" name="Espace réservé du contenu 3" descr="chimie physik couvertur.bmp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04479" y="1470551"/>
            <a:ext cx="3192241" cy="45264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couvert.bmp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42858" y="1470551"/>
            <a:ext cx="3915483" cy="45264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²</a:t>
            </a:r>
            <a:endParaRPr lang="fr-FR" dirty="0"/>
          </a:p>
        </p:txBody>
      </p:sp>
      <p:pic>
        <p:nvPicPr>
          <p:cNvPr id="4" name="Espace réservé du contenu 3" descr="memoire1 math.bmp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96893" y="1470551"/>
            <a:ext cx="3807413" cy="45264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EPS Corpus.bmp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171227" y="1470551"/>
            <a:ext cx="3258746" cy="45264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Des écrits peu développés…inventaires…</a:t>
            </a:r>
            <a:endParaRPr lang="fr-FR" dirty="0"/>
          </a:p>
        </p:txBody>
      </p:sp>
      <p:pic>
        <p:nvPicPr>
          <p:cNvPr id="4" name="Espace réservé du contenu 3" descr="ecrire en informatik.bmp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990416" y="1470551"/>
            <a:ext cx="3620367" cy="45264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 descr="physique chimie corpus.bmp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747374" y="1556792"/>
            <a:ext cx="3649251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Usage de plusieurs codes…langues…</a:t>
            </a:r>
            <a:endParaRPr lang="fr-FR" dirty="0"/>
          </a:p>
        </p:txBody>
      </p:sp>
      <p:pic>
        <p:nvPicPr>
          <p:cNvPr id="4" name="Espace réservé du contenu 3" descr="iform corp.bmp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29419" y="1470551"/>
            <a:ext cx="3142362" cy="45264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Ecrire en FLE dans les disciplines.. ….Les obstacles majeurs…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-obstacle  en rapport avec;</a:t>
            </a:r>
          </a:p>
          <a:p>
            <a:r>
              <a:rPr lang="fr-FR" dirty="0" smtClean="0"/>
              <a:t>La non maîtrise de la langue (compréhension des  consignes, énoncés …</a:t>
            </a:r>
          </a:p>
          <a:p>
            <a:r>
              <a:rPr lang="fr-FR" dirty="0" smtClean="0"/>
              <a:t>La non maîtrise des compétences/que l’écrit implique…</a:t>
            </a:r>
          </a:p>
          <a:p>
            <a:r>
              <a:rPr lang="fr-FR" dirty="0" smtClean="0"/>
              <a:t> la pluralité des langues, des codes…</a:t>
            </a:r>
          </a:p>
          <a:p>
            <a:r>
              <a:rPr lang="fr-FR" dirty="0" smtClean="0"/>
              <a:t> la nature du savoir /La discipline;</a:t>
            </a:r>
          </a:p>
          <a:p>
            <a:r>
              <a:rPr lang="fr-FR" dirty="0" smtClean="0"/>
              <a:t>la conceptualisation (raccourcis/plutôt </a:t>
            </a:r>
            <a:r>
              <a:rPr lang="fr-FR" sz="3000" dirty="0" err="1" smtClean="0"/>
              <a:t>pragmatisation</a:t>
            </a:r>
            <a:r>
              <a:rPr lang="fr-FR" dirty="0" smtClean="0"/>
              <a:t> </a:t>
            </a:r>
            <a:r>
              <a:rPr lang="fr-FR" dirty="0" smtClean="0"/>
              <a:t>)… Aux concepts (équivalents  non existants dans la langue maternelle ….)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itaux">
  <a:themeElements>
    <a:clrScheme name="Capitaux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pitaux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318</TotalTime>
  <Words>395</Words>
  <Application>Microsoft Office PowerPoint</Application>
  <PresentationFormat>Affichage à l'écran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Capitaux</vt:lpstr>
      <vt:lpstr>Ecrire en FLE dans les disciplines notamment scientifiques, le cas du Maroc</vt:lpstr>
      <vt:lpstr>Ecrire en FLE, quelques spécificités…</vt:lpstr>
      <vt:lpstr>Ecrire en français dans les disciplines au Maroc</vt:lpstr>
      <vt:lpstr>La traduction, les compétences ciblées</vt:lpstr>
      <vt:lpstr>Exemple de supports/Traduction</vt:lpstr>
      <vt:lpstr>Traduction, écrire en français…</vt:lpstr>
      <vt:lpstr>Ecrire en formation initiale des enseignants…</vt:lpstr>
      <vt:lpstr>Exemples : recherche-action</vt:lpstr>
      <vt:lpstr>Diapositive 9</vt:lpstr>
      <vt:lpstr>²</vt:lpstr>
      <vt:lpstr>Diapositive 11</vt:lpstr>
      <vt:lpstr>Des écrits peu développés…inventaires…</vt:lpstr>
      <vt:lpstr>Diapositive 13</vt:lpstr>
      <vt:lpstr>Usage de plusieurs codes…langues…</vt:lpstr>
      <vt:lpstr>Ecrire en FLE dans les disciplines.. ….Les obstacles majeurs…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2013</dc:creator>
  <cp:lastModifiedBy>2013</cp:lastModifiedBy>
  <cp:revision>38</cp:revision>
  <dcterms:created xsi:type="dcterms:W3CDTF">2014-10-19T09:26:11Z</dcterms:created>
  <dcterms:modified xsi:type="dcterms:W3CDTF">2014-11-04T18:40:25Z</dcterms:modified>
</cp:coreProperties>
</file>